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Antonio" panose="020B0604020202020204" charset="0"/>
      <p:regular r:id="rId14"/>
    </p:embeddedFont>
    <p:embeddedFont>
      <p:font typeface="Antonio Ultra-Bold" panose="020B0604020202020204" charset="0"/>
      <p:regular r:id="rId15"/>
    </p:embeddedFont>
    <p:embeddedFont>
      <p:font typeface="Calibri" panose="020F0502020204030204" pitchFamily="34" charset="0"/>
      <p:regular r:id="rId16"/>
      <p:bold r:id="rId17"/>
      <p:italic r:id="rId18"/>
      <p:boldItalic r:id="rId19"/>
    </p:embeddedFont>
    <p:embeddedFont>
      <p:font typeface="Open Sans" panose="020B0604020202020204" charset="0"/>
      <p:regular r:id="rId20"/>
    </p:embeddedFont>
    <p:embeddedFont>
      <p:font typeface="Open Sans Bold" panose="020B0604020202020204" charset="0"/>
      <p:regular r:id="rId21"/>
    </p:embeddedFont>
    <p:embeddedFont>
      <p:font typeface="Times New Roman Bold" panose="02020803070505020304" pitchFamily="18"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8173F-0C77-45CB-B005-E25AE9BCD1F4}" v="3" dt="2024-04-15T14:10:26.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1" d="100"/>
          <a:sy n="41" d="100"/>
        </p:scale>
        <p:origin x="82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16:54:19.520"/>
    </inkml:context>
    <inkml:brush xml:id="br0">
      <inkml:brushProperty name="width" value="0.05" units="cm"/>
      <inkml:brushProperty name="height" value="0.05" units="cm"/>
    </inkml:brush>
  </inkml:definitions>
  <inkml:trace contextRef="#ctx0" brushRef="#br0">2014 1 4082,'23'4'0,"0"2"0,0 0 0,0 2 0,0 0 0,-1 2 0,-1 0 0,0 2 0,0 0 0,6 6 0,-12-7 0,-1 1 0,0 1 0,-1 1 0,0-1 0,-2 2 0,1 0 0,-2 0 0,0 1 0,0 0 0,-2 1 0,0 0 0,-1 0 0,-1 1 0,0 0 0,-1 0 0,-1 0 0,-1 5 0,-2 2 0,-1 0 0,-2 0 0,0 0 0,-2-1 0,-1 1 0,-1-1 0,0 0 0,-2 0 0,-1-1 0,-1 0 0,-1 0 0,-1-2 0,-1 1 0,-1-1 0,-67 106 0,-17-7 0,-13-11 0,-1-16 0,-2-17 0,-2-13 0,-14-11 0,-17-7 0,-179 23 0,174-43 0,2-11 0,66-10 0,1-5 0,-68-8 0,-155-30 0,159 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16:54:19.787"/>
    </inkml:context>
    <inkml:brush xml:id="br0">
      <inkml:brushProperty name="width" value="0.05" units="cm"/>
      <inkml:brushProperty name="height" value="0.05" units="cm"/>
    </inkml:brush>
  </inkml:definitions>
  <inkml:trace contextRef="#ctx0" brushRef="#br0">0 402 4082,'0'-12'0,"0"-10"0,0 5 0,0 0 0,0-8 0,0-1 0,0-6 0,0 9 0,0-3 0,0 6 0,0-5 0,0-5 0,0-11 0,0 1 0,0-5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hyperlink" Target="https://www.suno.edu/page/writing-cente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suno.edu/page/writing-cent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suno.edu/page/writing-center" TargetMode="External"/><Relationship Id="rId18" Type="http://schemas.openxmlformats.org/officeDocument/2006/relationships/image" Target="../media/image20.svg"/><Relationship Id="rId3" Type="http://schemas.openxmlformats.org/officeDocument/2006/relationships/image" Target="../media/image8.svg"/><Relationship Id="rId7" Type="http://schemas.openxmlformats.org/officeDocument/2006/relationships/image" Target="../media/image2.svg"/><Relationship Id="rId12" Type="http://schemas.openxmlformats.org/officeDocument/2006/relationships/image" Target="../media/image16.svg"/><Relationship Id="rId17" Type="http://schemas.openxmlformats.org/officeDocument/2006/relationships/image" Target="../media/image19.png"/><Relationship Id="rId2" Type="http://schemas.openxmlformats.org/officeDocument/2006/relationships/image" Target="../media/image7.png"/><Relationship Id="rId16" Type="http://schemas.openxmlformats.org/officeDocument/2006/relationships/hyperlink" Target="mailto:writingcenter@suno.edu" TargetMode="External"/><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5.png"/><Relationship Id="rId5" Type="http://schemas.openxmlformats.org/officeDocument/2006/relationships/image" Target="../media/image6.svg"/><Relationship Id="rId15" Type="http://schemas.openxmlformats.org/officeDocument/2006/relationships/image" Target="../media/image18.svg"/><Relationship Id="rId10" Type="http://schemas.openxmlformats.org/officeDocument/2006/relationships/hyperlink" Target="tel:(504)286-5118" TargetMode="External"/><Relationship Id="rId19"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7060956" y="1144484"/>
            <a:ext cx="4857987" cy="6346853"/>
          </a:xfrm>
          <a:custGeom>
            <a:avLst/>
            <a:gdLst/>
            <a:ahLst/>
            <a:cxnLst/>
            <a:rect l="l" t="t" r="r" b="b"/>
            <a:pathLst>
              <a:path w="4857987" h="6346853">
                <a:moveTo>
                  <a:pt x="0" y="0"/>
                </a:moveTo>
                <a:lnTo>
                  <a:pt x="4857987" y="0"/>
                </a:lnTo>
                <a:lnTo>
                  <a:pt x="4857987" y="6346853"/>
                </a:lnTo>
                <a:lnTo>
                  <a:pt x="0" y="6346853"/>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569704" y="1638622"/>
            <a:ext cx="4855342" cy="6346853"/>
          </a:xfrm>
          <a:custGeom>
            <a:avLst/>
            <a:gdLst/>
            <a:ahLst/>
            <a:cxnLst/>
            <a:rect l="l" t="t" r="r" b="b"/>
            <a:pathLst>
              <a:path w="4855342" h="6346853">
                <a:moveTo>
                  <a:pt x="0" y="0"/>
                </a:moveTo>
                <a:lnTo>
                  <a:pt x="4855343" y="0"/>
                </a:lnTo>
                <a:lnTo>
                  <a:pt x="4855343" y="6346853"/>
                </a:lnTo>
                <a:lnTo>
                  <a:pt x="0" y="6346853"/>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1481012" y="1617936"/>
            <a:ext cx="4889653" cy="6388224"/>
          </a:xfrm>
          <a:custGeom>
            <a:avLst/>
            <a:gdLst/>
            <a:ahLst/>
            <a:cxnLst/>
            <a:rect l="l" t="t" r="r" b="b"/>
            <a:pathLst>
              <a:path w="4889653" h="6388224">
                <a:moveTo>
                  <a:pt x="0" y="0"/>
                </a:moveTo>
                <a:lnTo>
                  <a:pt x="4889653" y="0"/>
                </a:lnTo>
                <a:lnTo>
                  <a:pt x="4889653" y="6388225"/>
                </a:lnTo>
                <a:lnTo>
                  <a:pt x="0" y="6388225"/>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3496361" y="3748989"/>
            <a:ext cx="11295248" cy="3137143"/>
          </a:xfrm>
          <a:prstGeom prst="rect">
            <a:avLst/>
          </a:prstGeom>
        </p:spPr>
        <p:txBody>
          <a:bodyPr lIns="0" tIns="0" rIns="0" bIns="0" rtlCol="0" anchor="t">
            <a:spAutoFit/>
          </a:bodyPr>
          <a:lstStyle/>
          <a:p>
            <a:pPr algn="ctr">
              <a:lnSpc>
                <a:spcPts val="25675"/>
              </a:lnSpc>
            </a:pPr>
            <a:r>
              <a:rPr lang="en-US" sz="18339">
                <a:solidFill>
                  <a:srgbClr val="FFFFFF"/>
                </a:solidFill>
                <a:latin typeface="Antonio Ultra-Bold"/>
              </a:rPr>
              <a:t>RESUME</a:t>
            </a:r>
          </a:p>
        </p:txBody>
      </p:sp>
      <p:sp>
        <p:nvSpPr>
          <p:cNvPr id="6" name="Freeform 6"/>
          <p:cNvSpPr/>
          <p:nvPr/>
        </p:nvSpPr>
        <p:spPr>
          <a:xfrm>
            <a:off x="0" y="8961120"/>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flipH="1">
            <a:off x="9143985" y="8961120"/>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flipV="1">
            <a:off x="0" y="0"/>
            <a:ext cx="9144000" cy="1325880"/>
          </a:xfrm>
          <a:custGeom>
            <a:avLst/>
            <a:gdLst/>
            <a:ahLst/>
            <a:cxnLst/>
            <a:rect l="l" t="t" r="r" b="b"/>
            <a:pathLst>
              <a:path w="9144000" h="1325880">
                <a:moveTo>
                  <a:pt x="0" y="1325880"/>
                </a:moveTo>
                <a:lnTo>
                  <a:pt x="9144000" y="1325880"/>
                </a:lnTo>
                <a:lnTo>
                  <a:pt x="9144000" y="0"/>
                </a:lnTo>
                <a:lnTo>
                  <a:pt x="0" y="0"/>
                </a:lnTo>
                <a:lnTo>
                  <a:pt x="0" y="132588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flipH="1" flipV="1">
            <a:off x="9143985" y="0"/>
            <a:ext cx="9144000" cy="1325880"/>
          </a:xfrm>
          <a:custGeom>
            <a:avLst/>
            <a:gdLst/>
            <a:ahLst/>
            <a:cxnLst/>
            <a:rect l="l" t="t" r="r" b="b"/>
            <a:pathLst>
              <a:path w="9144000" h="1325880">
                <a:moveTo>
                  <a:pt x="9144000" y="1325880"/>
                </a:moveTo>
                <a:lnTo>
                  <a:pt x="0" y="1325880"/>
                </a:lnTo>
                <a:lnTo>
                  <a:pt x="0" y="0"/>
                </a:lnTo>
                <a:lnTo>
                  <a:pt x="9144000" y="0"/>
                </a:lnTo>
                <a:lnTo>
                  <a:pt x="9144000" y="132588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3050007" y="1908709"/>
            <a:ext cx="12187956" cy="2409202"/>
          </a:xfrm>
          <a:prstGeom prst="rect">
            <a:avLst/>
          </a:prstGeom>
        </p:spPr>
        <p:txBody>
          <a:bodyPr lIns="0" tIns="0" rIns="0" bIns="0" rtlCol="0" anchor="t">
            <a:spAutoFit/>
          </a:bodyPr>
          <a:lstStyle/>
          <a:p>
            <a:pPr algn="ctr">
              <a:lnSpc>
                <a:spcPts val="19753"/>
              </a:lnSpc>
            </a:pPr>
            <a:r>
              <a:rPr lang="en-US" sz="14109">
                <a:solidFill>
                  <a:srgbClr val="FFA600"/>
                </a:solidFill>
                <a:latin typeface="Antonio Ultra-Bold"/>
              </a:rPr>
              <a:t>THE 7 SECTION</a:t>
            </a:r>
          </a:p>
        </p:txBody>
      </p:sp>
      <p:sp>
        <p:nvSpPr>
          <p:cNvPr id="11" name="TextBox 11"/>
          <p:cNvSpPr txBox="1"/>
          <p:nvPr/>
        </p:nvSpPr>
        <p:spPr>
          <a:xfrm>
            <a:off x="3496396" y="6838408"/>
            <a:ext cx="11295214" cy="470529"/>
          </a:xfrm>
          <a:prstGeom prst="rect">
            <a:avLst/>
          </a:prstGeom>
        </p:spPr>
        <p:txBody>
          <a:bodyPr lIns="0" tIns="0" rIns="0" bIns="0" rtlCol="0" anchor="t">
            <a:spAutoFit/>
          </a:bodyPr>
          <a:lstStyle/>
          <a:p>
            <a:pPr algn="ctr">
              <a:lnSpc>
                <a:spcPts val="3972"/>
              </a:lnSpc>
            </a:pPr>
            <a:r>
              <a:rPr lang="en-US" sz="2837" spc="383">
                <a:solidFill>
                  <a:srgbClr val="FFFFFF"/>
                </a:solidFill>
                <a:latin typeface="Open Sans Bold"/>
              </a:rPr>
              <a:t>PROFESSIONAL WORKSHOP SERIES</a:t>
            </a:r>
          </a:p>
        </p:txBody>
      </p:sp>
      <p:sp>
        <p:nvSpPr>
          <p:cNvPr id="12" name="TextBox 12"/>
          <p:cNvSpPr txBox="1"/>
          <p:nvPr/>
        </p:nvSpPr>
        <p:spPr>
          <a:xfrm>
            <a:off x="3496396" y="7775877"/>
            <a:ext cx="11295214" cy="339725"/>
          </a:xfrm>
          <a:prstGeom prst="rect">
            <a:avLst/>
          </a:prstGeom>
        </p:spPr>
        <p:txBody>
          <a:bodyPr lIns="0" tIns="0" rIns="0" bIns="0" rtlCol="0" anchor="t">
            <a:spAutoFit/>
          </a:bodyPr>
          <a:lstStyle/>
          <a:p>
            <a:pPr algn="ctr">
              <a:lnSpc>
                <a:spcPts val="2799"/>
              </a:lnSpc>
            </a:pPr>
            <a:r>
              <a:rPr lang="en-US" sz="1999" spc="269">
                <a:solidFill>
                  <a:srgbClr val="FFA600"/>
                </a:solidFill>
                <a:latin typeface="Open Sans"/>
              </a:rPr>
              <a:t>PRESENTATION BY JASMINE BOSKENT &amp; JALISA PETERS</a:t>
            </a:r>
          </a:p>
        </p:txBody>
      </p:sp>
      <p:sp>
        <p:nvSpPr>
          <p:cNvPr id="13" name="TextBox 13"/>
          <p:cNvSpPr txBox="1"/>
          <p:nvPr/>
        </p:nvSpPr>
        <p:spPr>
          <a:xfrm>
            <a:off x="4362164" y="382337"/>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12" tooltip="https://www.suno.edu/page/writing-center"/>
              </a:rPr>
              <a:t>SOUTHERN UNIVERSITY AT NEW ORLEANS WRITING CENTER</a:t>
            </a:r>
          </a:p>
        </p:txBody>
      </p:sp>
      <p:sp>
        <p:nvSpPr>
          <p:cNvPr id="14" name="TextBox 14"/>
          <p:cNvSpPr txBox="1"/>
          <p:nvPr/>
        </p:nvSpPr>
        <p:spPr>
          <a:xfrm>
            <a:off x="4152309" y="9601502"/>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12" tooltip="https://www.suno.edu/page/writing-center"/>
              </a:rPr>
              <a:t>SOUTHERN UNIVERSITY AT NEW ORLEANS WRITING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grpSp>
        <p:nvGrpSpPr>
          <p:cNvPr id="2" name="Group 2"/>
          <p:cNvGrpSpPr/>
          <p:nvPr/>
        </p:nvGrpSpPr>
        <p:grpSpPr>
          <a:xfrm>
            <a:off x="14421008" y="3169244"/>
            <a:ext cx="1030202" cy="10302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0C1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11" name="TextBox 11"/>
          <p:cNvSpPr txBox="1"/>
          <p:nvPr/>
        </p:nvSpPr>
        <p:spPr>
          <a:xfrm>
            <a:off x="1329014" y="876300"/>
            <a:ext cx="5130105"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THE HEADER</a:t>
            </a:r>
          </a:p>
        </p:txBody>
      </p:sp>
      <p:sp>
        <p:nvSpPr>
          <p:cNvPr id="12" name="TextBox 12"/>
          <p:cNvSpPr txBox="1"/>
          <p:nvPr/>
        </p:nvSpPr>
        <p:spPr>
          <a:xfrm>
            <a:off x="236467" y="2519109"/>
            <a:ext cx="8519431" cy="22319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Header is a crucial element to your resume as its size is essential to adhere to a 1-page requirement. However, we recommend using the 8pt Times New Roman font method to alleviate this issue. </a:t>
            </a:r>
          </a:p>
        </p:txBody>
      </p:sp>
      <p:sp>
        <p:nvSpPr>
          <p:cNvPr id="13" name="TextBox 13"/>
          <p:cNvSpPr txBox="1"/>
          <p:nvPr/>
        </p:nvSpPr>
        <p:spPr>
          <a:xfrm>
            <a:off x="236467" y="4979667"/>
            <a:ext cx="8198303"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 Header must consist of the following:</a:t>
            </a:r>
          </a:p>
        </p:txBody>
      </p:sp>
      <p:sp>
        <p:nvSpPr>
          <p:cNvPr id="14" name="TextBox 14"/>
          <p:cNvSpPr txBox="1"/>
          <p:nvPr/>
        </p:nvSpPr>
        <p:spPr>
          <a:xfrm>
            <a:off x="833264" y="5542882"/>
            <a:ext cx="4059864"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First &amp; Last Name</a:t>
            </a:r>
          </a:p>
        </p:txBody>
      </p:sp>
      <p:sp>
        <p:nvSpPr>
          <p:cNvPr id="15" name="TextBox 15"/>
          <p:cNvSpPr txBox="1"/>
          <p:nvPr/>
        </p:nvSpPr>
        <p:spPr>
          <a:xfrm>
            <a:off x="833264" y="6217820"/>
            <a:ext cx="3738736"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Email Address</a:t>
            </a:r>
          </a:p>
        </p:txBody>
      </p:sp>
      <p:sp>
        <p:nvSpPr>
          <p:cNvPr id="16" name="TextBox 16"/>
          <p:cNvSpPr txBox="1"/>
          <p:nvPr/>
        </p:nvSpPr>
        <p:spPr>
          <a:xfrm>
            <a:off x="833264" y="6825748"/>
            <a:ext cx="4059864"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Telephone Number</a:t>
            </a:r>
          </a:p>
        </p:txBody>
      </p:sp>
      <p:sp>
        <p:nvSpPr>
          <p:cNvPr id="17" name="TextBox 17"/>
          <p:cNvSpPr txBox="1"/>
          <p:nvPr/>
        </p:nvSpPr>
        <p:spPr>
          <a:xfrm>
            <a:off x="833264" y="7500687"/>
            <a:ext cx="4830289" cy="9175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Home or Office Address (City, State Zipcode)</a:t>
            </a:r>
          </a:p>
        </p:txBody>
      </p:sp>
      <p:sp>
        <p:nvSpPr>
          <p:cNvPr id="18" name="TextBox 18"/>
          <p:cNvSpPr txBox="1"/>
          <p:nvPr/>
        </p:nvSpPr>
        <p:spPr>
          <a:xfrm>
            <a:off x="833264" y="8581010"/>
            <a:ext cx="6132056"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Portfolio or Social Media Link</a:t>
            </a:r>
          </a:p>
        </p:txBody>
      </p:sp>
      <p:sp>
        <p:nvSpPr>
          <p:cNvPr id="19" name="TextBox 19"/>
          <p:cNvSpPr txBox="1"/>
          <p:nvPr/>
        </p:nvSpPr>
        <p:spPr>
          <a:xfrm>
            <a:off x="9563313" y="6338534"/>
            <a:ext cx="8305345" cy="22319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 Header can have decorations such as a profile photo or initial design. However, the size of your designs and fonts must be reasonable to adhere to the 1-page requirement.</a:t>
            </a:r>
          </a:p>
        </p:txBody>
      </p:sp>
      <p:sp>
        <p:nvSpPr>
          <p:cNvPr id="20" name="Freeform 20"/>
          <p:cNvSpPr/>
          <p:nvPr/>
        </p:nvSpPr>
        <p:spPr>
          <a:xfrm rot="-5400000">
            <a:off x="5669259" y="4968749"/>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9764018" y="2799845"/>
            <a:ext cx="5172090" cy="798129"/>
          </a:xfrm>
          <a:prstGeom prst="rect">
            <a:avLst/>
          </a:prstGeom>
        </p:spPr>
        <p:txBody>
          <a:bodyPr lIns="0" tIns="0" rIns="0" bIns="0" rtlCol="0" anchor="t">
            <a:spAutoFit/>
          </a:bodyPr>
          <a:lstStyle/>
          <a:p>
            <a:pPr>
              <a:lnSpc>
                <a:spcPts val="5883"/>
              </a:lnSpc>
            </a:pPr>
            <a:r>
              <a:rPr lang="en-US" sz="4202" spc="567">
                <a:solidFill>
                  <a:srgbClr val="FFFFFF"/>
                </a:solidFill>
                <a:latin typeface="Times New Roman"/>
              </a:rPr>
              <a:t>Jasmine Boskent</a:t>
            </a:r>
          </a:p>
        </p:txBody>
      </p:sp>
      <p:sp>
        <p:nvSpPr>
          <p:cNvPr id="22" name="AutoShape 22"/>
          <p:cNvSpPr/>
          <p:nvPr/>
        </p:nvSpPr>
        <p:spPr>
          <a:xfrm>
            <a:off x="9764018" y="3468296"/>
            <a:ext cx="64922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23" name="TextBox 23"/>
          <p:cNvSpPr txBox="1"/>
          <p:nvPr/>
        </p:nvSpPr>
        <p:spPr>
          <a:xfrm>
            <a:off x="9764018" y="3550350"/>
            <a:ext cx="8519431" cy="226627"/>
          </a:xfrm>
          <a:prstGeom prst="rect">
            <a:avLst/>
          </a:prstGeom>
        </p:spPr>
        <p:txBody>
          <a:bodyPr lIns="0" tIns="0" rIns="0" bIns="0" rtlCol="0" anchor="t">
            <a:spAutoFit/>
          </a:bodyPr>
          <a:lstStyle/>
          <a:p>
            <a:pPr>
              <a:lnSpc>
                <a:spcPts val="1683"/>
              </a:lnSpc>
            </a:pPr>
            <a:r>
              <a:rPr lang="en-US" sz="1202" spc="162">
                <a:solidFill>
                  <a:srgbClr val="FFFFFF"/>
                </a:solidFill>
                <a:latin typeface="Times New Roman"/>
              </a:rPr>
              <a:t>jasminesulliven@gmail.com | (504) 762-1277 | New Orleans, LA 70117 | Jasmine Boskent Portfolio</a:t>
            </a:r>
          </a:p>
        </p:txBody>
      </p:sp>
      <p:sp>
        <p:nvSpPr>
          <p:cNvPr id="24" name="TextBox 24"/>
          <p:cNvSpPr txBox="1"/>
          <p:nvPr/>
        </p:nvSpPr>
        <p:spPr>
          <a:xfrm>
            <a:off x="9930821" y="1749986"/>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25" name="TextBox 25"/>
          <p:cNvSpPr txBox="1"/>
          <p:nvPr/>
        </p:nvSpPr>
        <p:spPr>
          <a:xfrm>
            <a:off x="11752439" y="4230056"/>
            <a:ext cx="3927093" cy="798129"/>
          </a:xfrm>
          <a:prstGeom prst="rect">
            <a:avLst/>
          </a:prstGeom>
        </p:spPr>
        <p:txBody>
          <a:bodyPr lIns="0" tIns="0" rIns="0" bIns="0" rtlCol="0" anchor="t">
            <a:spAutoFit/>
          </a:bodyPr>
          <a:lstStyle/>
          <a:p>
            <a:pPr algn="ctr">
              <a:lnSpc>
                <a:spcPts val="5883"/>
              </a:lnSpc>
            </a:pPr>
            <a:r>
              <a:rPr lang="en-US" sz="4202" spc="567">
                <a:solidFill>
                  <a:srgbClr val="FFFFFF"/>
                </a:solidFill>
                <a:latin typeface="Times New Roman"/>
              </a:rPr>
              <a:t>Jalisa Peters</a:t>
            </a:r>
          </a:p>
        </p:txBody>
      </p:sp>
      <p:sp>
        <p:nvSpPr>
          <p:cNvPr id="26" name="AutoShape 26"/>
          <p:cNvSpPr/>
          <p:nvPr/>
        </p:nvSpPr>
        <p:spPr>
          <a:xfrm>
            <a:off x="10348941" y="5009135"/>
            <a:ext cx="6492240" cy="0"/>
          </a:xfrm>
          <a:prstGeom prst="line">
            <a:avLst/>
          </a:prstGeom>
          <a:ln w="38100" cap="flat">
            <a:solidFill>
              <a:srgbClr val="FFFFFF"/>
            </a:solidFill>
            <a:prstDash val="solid"/>
            <a:headEnd type="none" w="sm" len="sm"/>
            <a:tailEnd type="none" w="sm" len="sm"/>
          </a:ln>
        </p:spPr>
        <p:txBody>
          <a:bodyPr/>
          <a:lstStyle/>
          <a:p>
            <a:endParaRPr lang="en-US"/>
          </a:p>
        </p:txBody>
      </p:sp>
      <p:sp>
        <p:nvSpPr>
          <p:cNvPr id="27" name="TextBox 27"/>
          <p:cNvSpPr txBox="1"/>
          <p:nvPr/>
        </p:nvSpPr>
        <p:spPr>
          <a:xfrm>
            <a:off x="11025988" y="5045107"/>
            <a:ext cx="5230270" cy="226627"/>
          </a:xfrm>
          <a:prstGeom prst="rect">
            <a:avLst/>
          </a:prstGeom>
        </p:spPr>
        <p:txBody>
          <a:bodyPr lIns="0" tIns="0" rIns="0" bIns="0" rtlCol="0" anchor="t">
            <a:spAutoFit/>
          </a:bodyPr>
          <a:lstStyle/>
          <a:p>
            <a:pPr algn="ctr">
              <a:lnSpc>
                <a:spcPts val="1683"/>
              </a:lnSpc>
            </a:pPr>
            <a:r>
              <a:rPr lang="en-US" sz="1202" spc="162">
                <a:solidFill>
                  <a:srgbClr val="FFFFFF"/>
                </a:solidFill>
                <a:latin typeface="Times New Roman"/>
              </a:rPr>
              <a:t>jpeters@suno.edu | (504) 286-5118 | New Orleans, LA 70117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grpSp>
        <p:nvGrpSpPr>
          <p:cNvPr id="2" name="Group 2"/>
          <p:cNvGrpSpPr/>
          <p:nvPr/>
        </p:nvGrpSpPr>
        <p:grpSpPr>
          <a:xfrm>
            <a:off x="14421008" y="3169244"/>
            <a:ext cx="1030202" cy="10302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0C19"/>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11" name="TextBox 11"/>
          <p:cNvSpPr txBox="1"/>
          <p:nvPr/>
        </p:nvSpPr>
        <p:spPr>
          <a:xfrm>
            <a:off x="686672" y="876300"/>
            <a:ext cx="6414790"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THE OBJECTIVE</a:t>
            </a:r>
          </a:p>
        </p:txBody>
      </p:sp>
      <p:sp>
        <p:nvSpPr>
          <p:cNvPr id="12" name="TextBox 12"/>
          <p:cNvSpPr txBox="1"/>
          <p:nvPr/>
        </p:nvSpPr>
        <p:spPr>
          <a:xfrm>
            <a:off x="236467" y="2519109"/>
            <a:ext cx="8158234" cy="13556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objective/summary of our resume indicates the type of position and career field you seek. </a:t>
            </a:r>
          </a:p>
        </p:txBody>
      </p:sp>
      <p:sp>
        <p:nvSpPr>
          <p:cNvPr id="13" name="TextBox 13"/>
          <p:cNvSpPr txBox="1"/>
          <p:nvPr/>
        </p:nvSpPr>
        <p:spPr>
          <a:xfrm>
            <a:off x="236467" y="4161530"/>
            <a:ext cx="8158234" cy="22319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objective can also include your major, classification status, and valuable skills. Consider this a short paragraph that makes you stand out among other candidates. </a:t>
            </a:r>
          </a:p>
        </p:txBody>
      </p:sp>
      <p:sp>
        <p:nvSpPr>
          <p:cNvPr id="14" name="TextBox 14"/>
          <p:cNvSpPr txBox="1"/>
          <p:nvPr/>
        </p:nvSpPr>
        <p:spPr>
          <a:xfrm>
            <a:off x="236467" y="6680251"/>
            <a:ext cx="8345559" cy="22319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When we say this is a short paragraph, it's true. The objective should be 2-3 sentences summarizing your initial purpose for seeking a position. View the example objective on the right-hand side as a guide. </a:t>
            </a:r>
          </a:p>
        </p:txBody>
      </p:sp>
      <p:sp>
        <p:nvSpPr>
          <p:cNvPr id="15" name="TextBox 15"/>
          <p:cNvSpPr txBox="1"/>
          <p:nvPr/>
        </p:nvSpPr>
        <p:spPr>
          <a:xfrm>
            <a:off x="9595434" y="3769992"/>
            <a:ext cx="8241103" cy="384612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Highly motivated College Graduate who desires to take on new challenges with a solid work ethic, adaptability, and exceptional interpersonal skills. Adept at working effectively unsupervised and quickly mastering new skills seeking a position in Journalism as an Editor, Writer, and Content Creator</a:t>
            </a:r>
          </a:p>
        </p:txBody>
      </p:sp>
      <p:sp>
        <p:nvSpPr>
          <p:cNvPr id="16" name="Freeform 16"/>
          <p:cNvSpPr/>
          <p:nvPr/>
        </p:nvSpPr>
        <p:spPr>
          <a:xfrm rot="-5400000">
            <a:off x="5545836" y="5174453"/>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9595434" y="1837025"/>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18" name="TextBox 18"/>
          <p:cNvSpPr txBox="1"/>
          <p:nvPr/>
        </p:nvSpPr>
        <p:spPr>
          <a:xfrm>
            <a:off x="9595434" y="2833116"/>
            <a:ext cx="2703128" cy="706054"/>
          </a:xfrm>
          <a:prstGeom prst="rect">
            <a:avLst/>
          </a:prstGeom>
        </p:spPr>
        <p:txBody>
          <a:bodyPr lIns="0" tIns="0" rIns="0" bIns="0" rtlCol="0" anchor="t">
            <a:spAutoFit/>
          </a:bodyPr>
          <a:lstStyle/>
          <a:p>
            <a:pPr>
              <a:lnSpc>
                <a:spcPts val="5183"/>
              </a:lnSpc>
            </a:pPr>
            <a:r>
              <a:rPr lang="en-US" sz="3702" spc="499">
                <a:solidFill>
                  <a:srgbClr val="FFFFFF"/>
                </a:solidFill>
                <a:latin typeface="Times New Roman"/>
              </a:rPr>
              <a:t>Summary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8" name="TextBox 8"/>
          <p:cNvSpPr txBox="1"/>
          <p:nvPr/>
        </p:nvSpPr>
        <p:spPr>
          <a:xfrm>
            <a:off x="1343450" y="876300"/>
            <a:ext cx="5101233"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EXPERIENCE</a:t>
            </a:r>
          </a:p>
        </p:txBody>
      </p:sp>
      <p:sp>
        <p:nvSpPr>
          <p:cNvPr id="9" name="TextBox 9"/>
          <p:cNvSpPr txBox="1"/>
          <p:nvPr/>
        </p:nvSpPr>
        <p:spPr>
          <a:xfrm>
            <a:off x="118241" y="2519109"/>
            <a:ext cx="8907519" cy="26701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experience section of a resume must focus on your most recent work experience in chronological order. For example, if your job/internship experience dates back to 2016 or further, you should stick with 3-5 current positions relevant to your job search.</a:t>
            </a:r>
          </a:p>
        </p:txBody>
      </p:sp>
      <p:sp>
        <p:nvSpPr>
          <p:cNvPr id="10" name="TextBox 10"/>
          <p:cNvSpPr txBox="1"/>
          <p:nvPr/>
        </p:nvSpPr>
        <p:spPr>
          <a:xfrm>
            <a:off x="118241" y="5450356"/>
            <a:ext cx="8907519" cy="9175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Each job in the experience section must have the following:</a:t>
            </a:r>
          </a:p>
        </p:txBody>
      </p:sp>
      <p:sp>
        <p:nvSpPr>
          <p:cNvPr id="11" name="TextBox 11"/>
          <p:cNvSpPr txBox="1"/>
          <p:nvPr/>
        </p:nvSpPr>
        <p:spPr>
          <a:xfrm>
            <a:off x="656459" y="6529790"/>
            <a:ext cx="8305389"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Hiring Date - Current or Date of Departure</a:t>
            </a:r>
          </a:p>
        </p:txBody>
      </p:sp>
      <p:sp>
        <p:nvSpPr>
          <p:cNvPr id="12" name="TextBox 12"/>
          <p:cNvSpPr txBox="1"/>
          <p:nvPr/>
        </p:nvSpPr>
        <p:spPr>
          <a:xfrm>
            <a:off x="656459" y="7224948"/>
            <a:ext cx="5482151"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Company Name &amp; Location</a:t>
            </a:r>
          </a:p>
        </p:txBody>
      </p:sp>
      <p:sp>
        <p:nvSpPr>
          <p:cNvPr id="13" name="TextBox 13"/>
          <p:cNvSpPr txBox="1"/>
          <p:nvPr/>
        </p:nvSpPr>
        <p:spPr>
          <a:xfrm>
            <a:off x="656459" y="7875756"/>
            <a:ext cx="3523551"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Position Name</a:t>
            </a:r>
          </a:p>
        </p:txBody>
      </p:sp>
      <p:sp>
        <p:nvSpPr>
          <p:cNvPr id="14" name="TextBox 14"/>
          <p:cNvSpPr txBox="1"/>
          <p:nvPr/>
        </p:nvSpPr>
        <p:spPr>
          <a:xfrm>
            <a:off x="653648" y="8516112"/>
            <a:ext cx="6480838"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5-7 Activities done on the job</a:t>
            </a:r>
          </a:p>
        </p:txBody>
      </p:sp>
      <p:sp>
        <p:nvSpPr>
          <p:cNvPr id="15" name="TextBox 15"/>
          <p:cNvSpPr txBox="1"/>
          <p:nvPr/>
        </p:nvSpPr>
        <p:spPr>
          <a:xfrm>
            <a:off x="10022712" y="2066862"/>
            <a:ext cx="3639752" cy="479358"/>
          </a:xfrm>
          <a:prstGeom prst="rect">
            <a:avLst/>
          </a:prstGeom>
        </p:spPr>
        <p:txBody>
          <a:bodyPr lIns="0" tIns="0" rIns="0" bIns="0" rtlCol="0" anchor="t">
            <a:spAutoFit/>
          </a:bodyPr>
          <a:lstStyle/>
          <a:p>
            <a:pPr>
              <a:lnSpc>
                <a:spcPts val="3503"/>
              </a:lnSpc>
            </a:pPr>
            <a:r>
              <a:rPr lang="en-US" sz="2502" spc="337">
                <a:solidFill>
                  <a:srgbClr val="FFFFFF"/>
                </a:solidFill>
                <a:latin typeface="Times New Roman"/>
              </a:rPr>
              <a:t>July 2023 – Current</a:t>
            </a:r>
          </a:p>
        </p:txBody>
      </p:sp>
      <p:sp>
        <p:nvSpPr>
          <p:cNvPr id="16" name="TextBox 16"/>
          <p:cNvSpPr txBox="1"/>
          <p:nvPr/>
        </p:nvSpPr>
        <p:spPr>
          <a:xfrm>
            <a:off x="10022712" y="2727960"/>
            <a:ext cx="7328479" cy="479358"/>
          </a:xfrm>
          <a:prstGeom prst="rect">
            <a:avLst/>
          </a:prstGeom>
        </p:spPr>
        <p:txBody>
          <a:bodyPr lIns="0" tIns="0" rIns="0" bIns="0" rtlCol="0" anchor="t">
            <a:spAutoFit/>
          </a:bodyPr>
          <a:lstStyle/>
          <a:p>
            <a:pPr>
              <a:lnSpc>
                <a:spcPts val="3503"/>
              </a:lnSpc>
            </a:pPr>
            <a:r>
              <a:rPr lang="en-US" sz="2502" spc="337">
                <a:solidFill>
                  <a:srgbClr val="FFFFFF"/>
                </a:solidFill>
                <a:latin typeface="Times New Roman"/>
              </a:rPr>
              <a:t>Geaux Queen Magazine | Hammond, LA </a:t>
            </a:r>
          </a:p>
        </p:txBody>
      </p:sp>
      <p:sp>
        <p:nvSpPr>
          <p:cNvPr id="17" name="TextBox 17"/>
          <p:cNvSpPr txBox="1"/>
          <p:nvPr/>
        </p:nvSpPr>
        <p:spPr>
          <a:xfrm>
            <a:off x="10022712" y="3361240"/>
            <a:ext cx="4839735" cy="479358"/>
          </a:xfrm>
          <a:prstGeom prst="rect">
            <a:avLst/>
          </a:prstGeom>
        </p:spPr>
        <p:txBody>
          <a:bodyPr lIns="0" tIns="0" rIns="0" bIns="0" rtlCol="0" anchor="t">
            <a:spAutoFit/>
          </a:bodyPr>
          <a:lstStyle/>
          <a:p>
            <a:pPr>
              <a:lnSpc>
                <a:spcPts val="3503"/>
              </a:lnSpc>
            </a:pPr>
            <a:r>
              <a:rPr lang="en-US" sz="2502" spc="337">
                <a:solidFill>
                  <a:srgbClr val="FFFFFF"/>
                </a:solidFill>
                <a:latin typeface="Times New Roman"/>
              </a:rPr>
              <a:t>Editorial Assistant Intern</a:t>
            </a:r>
          </a:p>
        </p:txBody>
      </p:sp>
      <p:sp>
        <p:nvSpPr>
          <p:cNvPr id="18" name="TextBox 18"/>
          <p:cNvSpPr txBox="1"/>
          <p:nvPr/>
        </p:nvSpPr>
        <p:spPr>
          <a:xfrm>
            <a:off x="10718619" y="4107298"/>
            <a:ext cx="7351034" cy="4968808"/>
          </a:xfrm>
          <a:prstGeom prst="rect">
            <a:avLst/>
          </a:prstGeom>
        </p:spPr>
        <p:txBody>
          <a:bodyPr lIns="0" tIns="0" rIns="0" bIns="0" rtlCol="0" anchor="t">
            <a:spAutoFit/>
          </a:bodyPr>
          <a:lstStyle/>
          <a:p>
            <a:pPr marL="432371" lvl="1" indent="-216185">
              <a:lnSpc>
                <a:spcPts val="2803"/>
              </a:lnSpc>
              <a:buFont typeface="Arial"/>
              <a:buChar char="•"/>
            </a:pPr>
            <a:r>
              <a:rPr lang="en-US" sz="2002" spc="270">
                <a:solidFill>
                  <a:srgbClr val="FFFFFF"/>
                </a:solidFill>
                <a:latin typeface="Times New Roman"/>
              </a:rPr>
              <a:t>·Managed digital archives of photographs, organized files and protected against loss. </a:t>
            </a:r>
          </a:p>
          <a:p>
            <a:pPr marL="432371" lvl="1" indent="-216185">
              <a:lnSpc>
                <a:spcPts val="2803"/>
              </a:lnSpc>
              <a:buFont typeface="Arial"/>
              <a:buChar char="•"/>
            </a:pPr>
            <a:r>
              <a:rPr lang="en-US" sz="2002" spc="270">
                <a:solidFill>
                  <a:srgbClr val="FFFFFF"/>
                </a:solidFill>
                <a:latin typeface="Times New Roman"/>
              </a:rPr>
              <a:t>·Consulted with management and editorial staff regarding placement and story development. </a:t>
            </a:r>
          </a:p>
          <a:p>
            <a:pPr marL="432371" lvl="1" indent="-216185">
              <a:lnSpc>
                <a:spcPts val="2803"/>
              </a:lnSpc>
              <a:buFont typeface="Arial"/>
              <a:buChar char="•"/>
            </a:pPr>
            <a:r>
              <a:rPr lang="en-US" sz="2002" spc="270">
                <a:solidFill>
                  <a:srgbClr val="FFFFFF"/>
                </a:solidFill>
                <a:latin typeface="Times New Roman"/>
              </a:rPr>
              <a:t>·Oversaw artwork, layout and printing, adhering to deadlines and budget requirements. </a:t>
            </a:r>
          </a:p>
          <a:p>
            <a:pPr marL="432371" lvl="1" indent="-216185">
              <a:lnSpc>
                <a:spcPts val="2803"/>
              </a:lnSpc>
              <a:buFont typeface="Arial"/>
              <a:buChar char="•"/>
            </a:pPr>
            <a:r>
              <a:rPr lang="en-US" sz="2002" spc="270">
                <a:solidFill>
                  <a:srgbClr val="FFFFFF"/>
                </a:solidFill>
                <a:latin typeface="Times New Roman"/>
              </a:rPr>
              <a:t>·Edited digital images lightly or with advanced techniques to create desired effects. </a:t>
            </a:r>
          </a:p>
          <a:p>
            <a:pPr marL="432371" lvl="1" indent="-216185">
              <a:lnSpc>
                <a:spcPts val="2803"/>
              </a:lnSpc>
              <a:buFont typeface="Arial"/>
              <a:buChar char="•"/>
            </a:pPr>
            <a:r>
              <a:rPr lang="en-US" sz="2002" spc="270">
                <a:solidFill>
                  <a:srgbClr val="FFFFFF"/>
                </a:solidFill>
                <a:latin typeface="Times New Roman"/>
              </a:rPr>
              <a:t>·Proofed copy to detect and correct errors in spelling, punctuation and syntax. . </a:t>
            </a:r>
          </a:p>
          <a:p>
            <a:pPr marL="432371" lvl="1" indent="-216185">
              <a:lnSpc>
                <a:spcPts val="2803"/>
              </a:lnSpc>
              <a:buFont typeface="Arial"/>
              <a:buChar char="•"/>
            </a:pPr>
            <a:r>
              <a:rPr lang="en-US" sz="2002" spc="270">
                <a:solidFill>
                  <a:srgbClr val="FFFFFF"/>
                </a:solidFill>
                <a:latin typeface="Times New Roman"/>
              </a:rPr>
              <a:t>·Prepared, rewrote and edited copy to improve readability. </a:t>
            </a:r>
          </a:p>
          <a:p>
            <a:pPr marL="432371" lvl="1" indent="-216185">
              <a:lnSpc>
                <a:spcPts val="2803"/>
              </a:lnSpc>
              <a:buFont typeface="Arial"/>
              <a:buChar char="•"/>
            </a:pPr>
            <a:r>
              <a:rPr lang="en-US" sz="2002" spc="270">
                <a:solidFill>
                  <a:srgbClr val="FFFFFF"/>
                </a:solidFill>
                <a:latin typeface="Times New Roman"/>
              </a:rPr>
              <a:t>·Developed story or content ideas, considering reader or audience appeal.</a:t>
            </a:r>
          </a:p>
        </p:txBody>
      </p:sp>
      <p:sp>
        <p:nvSpPr>
          <p:cNvPr id="19" name="Freeform 19"/>
          <p:cNvSpPr/>
          <p:nvPr/>
        </p:nvSpPr>
        <p:spPr>
          <a:xfrm rot="-5400000">
            <a:off x="5866636" y="5359070"/>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0051746" y="1330964"/>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8" name="TextBox 8"/>
          <p:cNvSpPr txBox="1"/>
          <p:nvPr/>
        </p:nvSpPr>
        <p:spPr>
          <a:xfrm>
            <a:off x="1532908" y="876300"/>
            <a:ext cx="4722316"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EDUCATION</a:t>
            </a:r>
          </a:p>
        </p:txBody>
      </p:sp>
      <p:sp>
        <p:nvSpPr>
          <p:cNvPr id="9" name="TextBox 9"/>
          <p:cNvSpPr txBox="1"/>
          <p:nvPr/>
        </p:nvSpPr>
        <p:spPr>
          <a:xfrm>
            <a:off x="118241" y="2424708"/>
            <a:ext cx="8907519" cy="13556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education section of your resume should be in chronological order and can include the following: </a:t>
            </a:r>
          </a:p>
        </p:txBody>
      </p:sp>
      <p:sp>
        <p:nvSpPr>
          <p:cNvPr id="10" name="Freeform 10"/>
          <p:cNvSpPr/>
          <p:nvPr/>
        </p:nvSpPr>
        <p:spPr>
          <a:xfrm rot="-5400000">
            <a:off x="5732897" y="5359070"/>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0051746" y="1616714"/>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12" name="TextBox 12"/>
          <p:cNvSpPr txBox="1"/>
          <p:nvPr/>
        </p:nvSpPr>
        <p:spPr>
          <a:xfrm>
            <a:off x="11896110" y="2386608"/>
            <a:ext cx="3639752" cy="689544"/>
          </a:xfrm>
          <a:prstGeom prst="rect">
            <a:avLst/>
          </a:prstGeom>
        </p:spPr>
        <p:txBody>
          <a:bodyPr lIns="0" tIns="0" rIns="0" bIns="0" rtlCol="0" anchor="t">
            <a:spAutoFit/>
          </a:bodyPr>
          <a:lstStyle/>
          <a:p>
            <a:pPr algn="ctr">
              <a:lnSpc>
                <a:spcPts val="5043"/>
              </a:lnSpc>
            </a:pPr>
            <a:r>
              <a:rPr lang="en-US" sz="3602" spc="486">
                <a:solidFill>
                  <a:srgbClr val="FFFFFF"/>
                </a:solidFill>
                <a:latin typeface="Times New Roman"/>
              </a:rPr>
              <a:t>Education</a:t>
            </a:r>
          </a:p>
        </p:txBody>
      </p:sp>
      <p:sp>
        <p:nvSpPr>
          <p:cNvPr id="13" name="TextBox 13"/>
          <p:cNvSpPr txBox="1"/>
          <p:nvPr/>
        </p:nvSpPr>
        <p:spPr>
          <a:xfrm>
            <a:off x="118241" y="6293799"/>
            <a:ext cx="8907519" cy="26701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As most of you are current students, add your year of entry and expected graduation date. In addition to your degree field, adding your minor or concentration is optional. Please take a look at the example on the right-hand side for reference. </a:t>
            </a:r>
          </a:p>
        </p:txBody>
      </p:sp>
      <p:sp>
        <p:nvSpPr>
          <p:cNvPr id="14" name="TextBox 14"/>
          <p:cNvSpPr txBox="1"/>
          <p:nvPr/>
        </p:nvSpPr>
        <p:spPr>
          <a:xfrm>
            <a:off x="816626" y="3788166"/>
            <a:ext cx="5080741"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 High School Diploma</a:t>
            </a:r>
          </a:p>
        </p:txBody>
      </p:sp>
      <p:sp>
        <p:nvSpPr>
          <p:cNvPr id="15" name="TextBox 15"/>
          <p:cNvSpPr txBox="1"/>
          <p:nvPr/>
        </p:nvSpPr>
        <p:spPr>
          <a:xfrm>
            <a:off x="816626" y="4343725"/>
            <a:ext cx="8327359"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 General Educational Development (GED)</a:t>
            </a:r>
          </a:p>
        </p:txBody>
      </p:sp>
      <p:sp>
        <p:nvSpPr>
          <p:cNvPr id="16" name="TextBox 16"/>
          <p:cNvSpPr txBox="1"/>
          <p:nvPr/>
        </p:nvSpPr>
        <p:spPr>
          <a:xfrm>
            <a:off x="816626" y="4939148"/>
            <a:ext cx="8327359"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Field Certification</a:t>
            </a:r>
          </a:p>
        </p:txBody>
      </p:sp>
      <p:sp>
        <p:nvSpPr>
          <p:cNvPr id="17" name="TextBox 17"/>
          <p:cNvSpPr txBox="1"/>
          <p:nvPr/>
        </p:nvSpPr>
        <p:spPr>
          <a:xfrm>
            <a:off x="816626" y="5551856"/>
            <a:ext cx="8327359"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College Degree</a:t>
            </a:r>
          </a:p>
        </p:txBody>
      </p:sp>
      <p:sp>
        <p:nvSpPr>
          <p:cNvPr id="18" name="TextBox 18"/>
          <p:cNvSpPr txBox="1"/>
          <p:nvPr/>
        </p:nvSpPr>
        <p:spPr>
          <a:xfrm>
            <a:off x="9942058" y="3584365"/>
            <a:ext cx="5830040" cy="512378"/>
          </a:xfrm>
          <a:prstGeom prst="rect">
            <a:avLst/>
          </a:prstGeom>
        </p:spPr>
        <p:txBody>
          <a:bodyPr lIns="0" tIns="0" rIns="0" bIns="0" rtlCol="0" anchor="t">
            <a:spAutoFit/>
          </a:bodyPr>
          <a:lstStyle/>
          <a:p>
            <a:pPr marL="583497" lvl="1" indent="-291748">
              <a:lnSpc>
                <a:spcPts val="3783"/>
              </a:lnSpc>
              <a:buFont typeface="Arial"/>
              <a:buChar char="•"/>
            </a:pPr>
            <a:r>
              <a:rPr lang="en-US" sz="2702" spc="364">
                <a:solidFill>
                  <a:srgbClr val="FFFFFF"/>
                </a:solidFill>
                <a:latin typeface="Times New Roman"/>
              </a:rPr>
              <a:t>January 2020 - May 2024</a:t>
            </a:r>
          </a:p>
        </p:txBody>
      </p:sp>
      <p:sp>
        <p:nvSpPr>
          <p:cNvPr id="19" name="TextBox 19"/>
          <p:cNvSpPr txBox="1"/>
          <p:nvPr/>
        </p:nvSpPr>
        <p:spPr>
          <a:xfrm>
            <a:off x="10529191" y="4343725"/>
            <a:ext cx="8372146"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B.A. of English Language &amp; Literature</a:t>
            </a:r>
          </a:p>
        </p:txBody>
      </p:sp>
      <p:sp>
        <p:nvSpPr>
          <p:cNvPr id="20" name="TextBox 20"/>
          <p:cNvSpPr txBox="1"/>
          <p:nvPr/>
        </p:nvSpPr>
        <p:spPr>
          <a:xfrm>
            <a:off x="10529177" y="5126440"/>
            <a:ext cx="7758809" cy="512378"/>
          </a:xfrm>
          <a:prstGeom prst="rect">
            <a:avLst/>
          </a:prstGeom>
        </p:spPr>
        <p:txBody>
          <a:bodyPr lIns="0" tIns="0" rIns="0" bIns="0" rtlCol="0" anchor="t">
            <a:spAutoFit/>
          </a:bodyPr>
          <a:lstStyle/>
          <a:p>
            <a:pPr>
              <a:lnSpc>
                <a:spcPts val="3783"/>
              </a:lnSpc>
            </a:pPr>
            <a:r>
              <a:rPr lang="en-US" sz="2702" spc="364" dirty="0">
                <a:solidFill>
                  <a:srgbClr val="FFFFFF"/>
                </a:solidFill>
                <a:latin typeface="Times New Roman"/>
              </a:rPr>
              <a:t>Southern University at New Orleans</a:t>
            </a:r>
          </a:p>
        </p:txBody>
      </p:sp>
      <p:sp>
        <p:nvSpPr>
          <p:cNvPr id="21" name="TextBox 21"/>
          <p:cNvSpPr txBox="1"/>
          <p:nvPr/>
        </p:nvSpPr>
        <p:spPr>
          <a:xfrm>
            <a:off x="9942058" y="6174998"/>
            <a:ext cx="5830040" cy="512378"/>
          </a:xfrm>
          <a:prstGeom prst="rect">
            <a:avLst/>
          </a:prstGeom>
        </p:spPr>
        <p:txBody>
          <a:bodyPr lIns="0" tIns="0" rIns="0" bIns="0" rtlCol="0" anchor="t">
            <a:spAutoFit/>
          </a:bodyPr>
          <a:lstStyle/>
          <a:p>
            <a:pPr marL="583497" lvl="1" indent="-291748">
              <a:lnSpc>
                <a:spcPts val="3783"/>
              </a:lnSpc>
              <a:buFont typeface="Arial"/>
              <a:buChar char="•"/>
            </a:pPr>
            <a:r>
              <a:rPr lang="en-US" sz="2702" spc="364">
                <a:solidFill>
                  <a:srgbClr val="FFFFFF"/>
                </a:solidFill>
                <a:latin typeface="Times New Roman"/>
              </a:rPr>
              <a:t>May 2019</a:t>
            </a:r>
          </a:p>
        </p:txBody>
      </p:sp>
      <p:sp>
        <p:nvSpPr>
          <p:cNvPr id="22" name="TextBox 22"/>
          <p:cNvSpPr txBox="1"/>
          <p:nvPr/>
        </p:nvSpPr>
        <p:spPr>
          <a:xfrm>
            <a:off x="10529191" y="6775569"/>
            <a:ext cx="7328479"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High School Diploma</a:t>
            </a:r>
          </a:p>
        </p:txBody>
      </p:sp>
      <p:sp>
        <p:nvSpPr>
          <p:cNvPr id="23" name="TextBox 23"/>
          <p:cNvSpPr txBox="1"/>
          <p:nvPr/>
        </p:nvSpPr>
        <p:spPr>
          <a:xfrm>
            <a:off x="10529191" y="7451705"/>
            <a:ext cx="7328479"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McDonogh 35 Senior High School</a:t>
            </a:r>
          </a:p>
        </p:txBody>
      </p:sp>
      <mc:AlternateContent xmlns:mc="http://schemas.openxmlformats.org/markup-compatibility/2006">
        <mc:Choice xmlns:p14="http://schemas.microsoft.com/office/powerpoint/2010/main" Requires="p14">
          <p:contentPart p14:bwMode="auto" r:id="rId7">
            <p14:nvContentPartPr>
              <p14:cNvPr id="24" name="Ink 23">
                <a:extLst>
                  <a:ext uri="{FF2B5EF4-FFF2-40B4-BE49-F238E27FC236}">
                    <a16:creationId xmlns:a16="http://schemas.microsoft.com/office/drawing/2014/main" id="{AF05689C-9092-4812-8C9C-FAD7CB809456}"/>
                  </a:ext>
                </a:extLst>
              </p14:cNvPr>
              <p14:cNvContentPartPr/>
              <p14:nvPr/>
            </p14:nvContentPartPr>
            <p14:xfrm>
              <a:off x="16067349" y="3881367"/>
              <a:ext cx="867960" cy="551160"/>
            </p14:xfrm>
          </p:contentPart>
        </mc:Choice>
        <mc:Fallback>
          <p:pic>
            <p:nvPicPr>
              <p:cNvPr id="24" name="Ink 23">
                <a:extLst>
                  <a:ext uri="{FF2B5EF4-FFF2-40B4-BE49-F238E27FC236}">
                    <a16:creationId xmlns:a16="http://schemas.microsoft.com/office/drawing/2014/main" id="{AF05689C-9092-4812-8C9C-FAD7CB809456}"/>
                  </a:ext>
                </a:extLst>
              </p:cNvPr>
              <p:cNvPicPr/>
              <p:nvPr/>
            </p:nvPicPr>
            <p:blipFill>
              <a:blip r:embed="rId8"/>
              <a:stretch>
                <a:fillRect/>
              </a:stretch>
            </p:blipFill>
            <p:spPr>
              <a:xfrm>
                <a:off x="16058709" y="3872727"/>
                <a:ext cx="885600" cy="568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5" name="Ink 24">
                <a:extLst>
                  <a:ext uri="{FF2B5EF4-FFF2-40B4-BE49-F238E27FC236}">
                    <a16:creationId xmlns:a16="http://schemas.microsoft.com/office/drawing/2014/main" id="{E8C666A1-3717-4B3A-91F7-A6C4E2B4CD10}"/>
                  </a:ext>
                </a:extLst>
              </p14:cNvPr>
              <p14:cNvContentPartPr/>
              <p14:nvPr/>
            </p14:nvContentPartPr>
            <p14:xfrm>
              <a:off x="15826869" y="4245687"/>
              <a:ext cx="360" cy="145080"/>
            </p14:xfrm>
          </p:contentPart>
        </mc:Choice>
        <mc:Fallback>
          <p:pic>
            <p:nvPicPr>
              <p:cNvPr id="25" name="Ink 24">
                <a:extLst>
                  <a:ext uri="{FF2B5EF4-FFF2-40B4-BE49-F238E27FC236}">
                    <a16:creationId xmlns:a16="http://schemas.microsoft.com/office/drawing/2014/main" id="{E8C666A1-3717-4B3A-91F7-A6C4E2B4CD10}"/>
                  </a:ext>
                </a:extLst>
              </p:cNvPr>
              <p:cNvPicPr/>
              <p:nvPr/>
            </p:nvPicPr>
            <p:blipFill>
              <a:blip r:embed="rId10"/>
              <a:stretch>
                <a:fillRect/>
              </a:stretch>
            </p:blipFill>
            <p:spPr>
              <a:xfrm>
                <a:off x="15817869" y="4237047"/>
                <a:ext cx="18000" cy="16272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8" name="TextBox 8"/>
          <p:cNvSpPr txBox="1"/>
          <p:nvPr/>
        </p:nvSpPr>
        <p:spPr>
          <a:xfrm>
            <a:off x="2440684" y="876300"/>
            <a:ext cx="3274315" cy="1295337"/>
          </a:xfrm>
          <a:prstGeom prst="rect">
            <a:avLst/>
          </a:prstGeom>
        </p:spPr>
        <p:txBody>
          <a:bodyPr wrap="square" lIns="0" tIns="0" rIns="0" bIns="0" rtlCol="0" anchor="t">
            <a:spAutoFit/>
          </a:bodyPr>
          <a:lstStyle/>
          <a:p>
            <a:pPr algn="ctr">
              <a:lnSpc>
                <a:spcPts val="10503"/>
              </a:lnSpc>
              <a:spcBef>
                <a:spcPct val="0"/>
              </a:spcBef>
            </a:pPr>
            <a:r>
              <a:rPr lang="en-US" sz="7502" spc="1012" dirty="0">
                <a:solidFill>
                  <a:srgbClr val="FFA600"/>
                </a:solidFill>
                <a:latin typeface="Antonio"/>
              </a:rPr>
              <a:t>SKILLS</a:t>
            </a:r>
          </a:p>
        </p:txBody>
      </p:sp>
      <p:sp>
        <p:nvSpPr>
          <p:cNvPr id="9" name="TextBox 9"/>
          <p:cNvSpPr txBox="1"/>
          <p:nvPr/>
        </p:nvSpPr>
        <p:spPr>
          <a:xfrm>
            <a:off x="118241" y="2519109"/>
            <a:ext cx="8907519" cy="13556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In the skills section, you should highlight the skills you possess that are necessary for the job or internship you seek.</a:t>
            </a:r>
          </a:p>
        </p:txBody>
      </p:sp>
      <p:sp>
        <p:nvSpPr>
          <p:cNvPr id="10" name="Freeform 10"/>
          <p:cNvSpPr/>
          <p:nvPr/>
        </p:nvSpPr>
        <p:spPr>
          <a:xfrm rot="-5400000">
            <a:off x="5732897" y="5359070"/>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18241" y="4426876"/>
            <a:ext cx="8907519" cy="17938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For instance, if you want a position as a photographer or graphic designer, add graphic and photo editing software you are proficient in, such as Canva, Adobe, or Photoshop. </a:t>
            </a:r>
          </a:p>
        </p:txBody>
      </p:sp>
      <p:sp>
        <p:nvSpPr>
          <p:cNvPr id="12" name="TextBox 12"/>
          <p:cNvSpPr txBox="1"/>
          <p:nvPr/>
        </p:nvSpPr>
        <p:spPr>
          <a:xfrm>
            <a:off x="118241" y="6772793"/>
            <a:ext cx="8907519" cy="17938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You can also add socialization skills such as Leadership Role experience, Teamwork, or Problem-Solving, which are essential attributes in all places of business. </a:t>
            </a:r>
          </a:p>
        </p:txBody>
      </p:sp>
      <p:sp>
        <p:nvSpPr>
          <p:cNvPr id="13" name="TextBox 13"/>
          <p:cNvSpPr txBox="1"/>
          <p:nvPr/>
        </p:nvSpPr>
        <p:spPr>
          <a:xfrm>
            <a:off x="10148054" y="1616714"/>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14" name="TextBox 14"/>
          <p:cNvSpPr txBox="1"/>
          <p:nvPr/>
        </p:nvSpPr>
        <p:spPr>
          <a:xfrm>
            <a:off x="11992417" y="2331630"/>
            <a:ext cx="3639752" cy="580959"/>
          </a:xfrm>
          <a:prstGeom prst="rect">
            <a:avLst/>
          </a:prstGeom>
        </p:spPr>
        <p:txBody>
          <a:bodyPr lIns="0" tIns="0" rIns="0" bIns="0" rtlCol="0" anchor="t">
            <a:spAutoFit/>
          </a:bodyPr>
          <a:lstStyle/>
          <a:p>
            <a:pPr algn="ctr">
              <a:lnSpc>
                <a:spcPts val="4203"/>
              </a:lnSpc>
            </a:pPr>
            <a:r>
              <a:rPr lang="en-US" sz="3002" spc="405">
                <a:solidFill>
                  <a:srgbClr val="FFFFFF"/>
                </a:solidFill>
                <a:latin typeface="Times New Roman"/>
              </a:rPr>
              <a:t>Skills</a:t>
            </a:r>
          </a:p>
        </p:txBody>
      </p:sp>
      <p:sp>
        <p:nvSpPr>
          <p:cNvPr id="15" name="TextBox 15"/>
          <p:cNvSpPr txBox="1"/>
          <p:nvPr/>
        </p:nvSpPr>
        <p:spPr>
          <a:xfrm>
            <a:off x="11407871" y="6229541"/>
            <a:ext cx="5035905"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·Leadership Role Experience</a:t>
            </a:r>
          </a:p>
        </p:txBody>
      </p:sp>
      <p:sp>
        <p:nvSpPr>
          <p:cNvPr id="16" name="TextBox 16"/>
          <p:cNvSpPr txBox="1"/>
          <p:nvPr/>
        </p:nvSpPr>
        <p:spPr>
          <a:xfrm>
            <a:off x="9689114" y="3102474"/>
            <a:ext cx="3794750"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·Great Organization</a:t>
            </a:r>
          </a:p>
        </p:txBody>
      </p:sp>
      <p:sp>
        <p:nvSpPr>
          <p:cNvPr id="17" name="TextBox 17"/>
          <p:cNvSpPr txBox="1"/>
          <p:nvPr/>
        </p:nvSpPr>
        <p:spPr>
          <a:xfrm>
            <a:off x="9689114" y="3614177"/>
            <a:ext cx="3543315"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·Teamwork Skills</a:t>
            </a:r>
          </a:p>
        </p:txBody>
      </p:sp>
      <p:sp>
        <p:nvSpPr>
          <p:cNvPr id="18" name="TextBox 18"/>
          <p:cNvSpPr txBox="1"/>
          <p:nvPr/>
        </p:nvSpPr>
        <p:spPr>
          <a:xfrm>
            <a:off x="14718699" y="3036414"/>
            <a:ext cx="2926614"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·Story Editing</a:t>
            </a:r>
          </a:p>
        </p:txBody>
      </p:sp>
      <p:sp>
        <p:nvSpPr>
          <p:cNvPr id="19" name="TextBox 19"/>
          <p:cNvSpPr txBox="1"/>
          <p:nvPr/>
        </p:nvSpPr>
        <p:spPr>
          <a:xfrm>
            <a:off x="9860267" y="4219900"/>
            <a:ext cx="3543315"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·Great Work Ethic</a:t>
            </a:r>
          </a:p>
        </p:txBody>
      </p:sp>
      <p:sp>
        <p:nvSpPr>
          <p:cNvPr id="20" name="TextBox 20"/>
          <p:cNvSpPr txBox="1"/>
          <p:nvPr/>
        </p:nvSpPr>
        <p:spPr>
          <a:xfrm>
            <a:off x="14573532" y="3614177"/>
            <a:ext cx="3450154"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·Task Delegation</a:t>
            </a:r>
          </a:p>
        </p:txBody>
      </p:sp>
      <p:sp>
        <p:nvSpPr>
          <p:cNvPr id="21" name="TextBox 21"/>
          <p:cNvSpPr txBox="1"/>
          <p:nvPr/>
        </p:nvSpPr>
        <p:spPr>
          <a:xfrm>
            <a:off x="9689114" y="4713863"/>
            <a:ext cx="4026871"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·Production Processes</a:t>
            </a:r>
          </a:p>
        </p:txBody>
      </p:sp>
      <p:sp>
        <p:nvSpPr>
          <p:cNvPr id="22" name="TextBox 22"/>
          <p:cNvSpPr txBox="1"/>
          <p:nvPr/>
        </p:nvSpPr>
        <p:spPr>
          <a:xfrm>
            <a:off x="10865637" y="6898754"/>
            <a:ext cx="5704804"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·Research Information Sourcing</a:t>
            </a:r>
          </a:p>
        </p:txBody>
      </p:sp>
      <p:sp>
        <p:nvSpPr>
          <p:cNvPr id="23" name="TextBox 23"/>
          <p:cNvSpPr txBox="1"/>
          <p:nvPr/>
        </p:nvSpPr>
        <p:spPr>
          <a:xfrm>
            <a:off x="14493250" y="4219900"/>
            <a:ext cx="3610718"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·Critical Thinking</a:t>
            </a:r>
          </a:p>
        </p:txBody>
      </p:sp>
      <p:sp>
        <p:nvSpPr>
          <p:cNvPr id="24" name="TextBox 24"/>
          <p:cNvSpPr txBox="1"/>
          <p:nvPr/>
        </p:nvSpPr>
        <p:spPr>
          <a:xfrm>
            <a:off x="10608765" y="7504477"/>
            <a:ext cx="6407057"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·Digital Technology</a:t>
            </a:r>
          </a:p>
        </p:txBody>
      </p:sp>
      <p:sp>
        <p:nvSpPr>
          <p:cNvPr id="25" name="TextBox 25"/>
          <p:cNvSpPr txBox="1"/>
          <p:nvPr/>
        </p:nvSpPr>
        <p:spPr>
          <a:xfrm>
            <a:off x="14573532" y="4713863"/>
            <a:ext cx="3450154"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·Problem-Solving</a:t>
            </a:r>
          </a:p>
        </p:txBody>
      </p:sp>
      <p:sp>
        <p:nvSpPr>
          <p:cNvPr id="26" name="TextBox 26"/>
          <p:cNvSpPr txBox="1"/>
          <p:nvPr/>
        </p:nvSpPr>
        <p:spPr>
          <a:xfrm>
            <a:off x="10865637" y="8113278"/>
            <a:ext cx="5893313"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·Verbal &amp; Written Communication</a:t>
            </a:r>
          </a:p>
        </p:txBody>
      </p:sp>
      <p:sp>
        <p:nvSpPr>
          <p:cNvPr id="27" name="TextBox 27"/>
          <p:cNvSpPr txBox="1"/>
          <p:nvPr/>
        </p:nvSpPr>
        <p:spPr>
          <a:xfrm>
            <a:off x="9779985" y="5280918"/>
            <a:ext cx="3703879"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·Attention to Detail</a:t>
            </a:r>
          </a:p>
        </p:txBody>
      </p:sp>
      <p:sp>
        <p:nvSpPr>
          <p:cNvPr id="28" name="TextBox 28"/>
          <p:cNvSpPr txBox="1"/>
          <p:nvPr/>
        </p:nvSpPr>
        <p:spPr>
          <a:xfrm>
            <a:off x="14573532" y="5280918"/>
            <a:ext cx="3450154" cy="453323"/>
          </a:xfrm>
          <a:prstGeom prst="rect">
            <a:avLst/>
          </a:prstGeom>
        </p:spPr>
        <p:txBody>
          <a:bodyPr lIns="0" tIns="0" rIns="0" bIns="0" rtlCol="0" anchor="t">
            <a:spAutoFit/>
          </a:bodyPr>
          <a:lstStyle/>
          <a:p>
            <a:pPr algn="ctr">
              <a:lnSpc>
                <a:spcPts val="3363"/>
              </a:lnSpc>
            </a:pPr>
            <a:r>
              <a:rPr lang="en-US" sz="2402" spc="324">
                <a:solidFill>
                  <a:srgbClr val="FFFFFF"/>
                </a:solidFill>
                <a:latin typeface="Times New Roman"/>
              </a:rPr>
              <a:t>·Time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8" name="TextBox 8"/>
          <p:cNvSpPr txBox="1"/>
          <p:nvPr/>
        </p:nvSpPr>
        <p:spPr>
          <a:xfrm>
            <a:off x="1558358" y="876300"/>
            <a:ext cx="4671417"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ACTIVITIES</a:t>
            </a:r>
          </a:p>
        </p:txBody>
      </p:sp>
      <p:sp>
        <p:nvSpPr>
          <p:cNvPr id="9" name="TextBox 9"/>
          <p:cNvSpPr txBox="1"/>
          <p:nvPr/>
        </p:nvSpPr>
        <p:spPr>
          <a:xfrm>
            <a:off x="118241" y="2424708"/>
            <a:ext cx="9025759" cy="9175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activities section of your resume can include the following: </a:t>
            </a:r>
          </a:p>
        </p:txBody>
      </p:sp>
      <p:sp>
        <p:nvSpPr>
          <p:cNvPr id="10" name="Freeform 10"/>
          <p:cNvSpPr/>
          <p:nvPr/>
        </p:nvSpPr>
        <p:spPr>
          <a:xfrm rot="-5400000">
            <a:off x="5732897" y="5359070"/>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185171" y="3599391"/>
            <a:ext cx="1708895"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Clubs</a:t>
            </a:r>
          </a:p>
        </p:txBody>
      </p:sp>
      <p:sp>
        <p:nvSpPr>
          <p:cNvPr id="12" name="TextBox 12"/>
          <p:cNvSpPr txBox="1"/>
          <p:nvPr/>
        </p:nvSpPr>
        <p:spPr>
          <a:xfrm>
            <a:off x="2185171" y="4212099"/>
            <a:ext cx="5366495"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Programs &amp; Organizations</a:t>
            </a:r>
          </a:p>
        </p:txBody>
      </p:sp>
      <p:sp>
        <p:nvSpPr>
          <p:cNvPr id="13" name="TextBox 13"/>
          <p:cNvSpPr txBox="1"/>
          <p:nvPr/>
        </p:nvSpPr>
        <p:spPr>
          <a:xfrm>
            <a:off x="2185171" y="4772008"/>
            <a:ext cx="5366495"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Sports Teams</a:t>
            </a:r>
          </a:p>
        </p:txBody>
      </p:sp>
      <p:sp>
        <p:nvSpPr>
          <p:cNvPr id="14" name="TextBox 14"/>
          <p:cNvSpPr txBox="1"/>
          <p:nvPr/>
        </p:nvSpPr>
        <p:spPr>
          <a:xfrm>
            <a:off x="2185171" y="5384716"/>
            <a:ext cx="5366495"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Volunteer Work</a:t>
            </a:r>
          </a:p>
        </p:txBody>
      </p:sp>
      <p:sp>
        <p:nvSpPr>
          <p:cNvPr id="15" name="TextBox 15"/>
          <p:cNvSpPr txBox="1"/>
          <p:nvPr/>
        </p:nvSpPr>
        <p:spPr>
          <a:xfrm>
            <a:off x="118241" y="6244580"/>
            <a:ext cx="8907519" cy="26701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activity section doesn't have a specific order; however, please stick with your most recent affiliations, such as high school clubs or college programs. Showing that you are active and demonstrating your passion for community efforts is essential.</a:t>
            </a:r>
          </a:p>
        </p:txBody>
      </p:sp>
      <p:sp>
        <p:nvSpPr>
          <p:cNvPr id="16" name="TextBox 16"/>
          <p:cNvSpPr txBox="1"/>
          <p:nvPr/>
        </p:nvSpPr>
        <p:spPr>
          <a:xfrm>
            <a:off x="10261584" y="1611426"/>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17" name="TextBox 17"/>
          <p:cNvSpPr txBox="1"/>
          <p:nvPr/>
        </p:nvSpPr>
        <p:spPr>
          <a:xfrm>
            <a:off x="11898163" y="2312373"/>
            <a:ext cx="3639752" cy="580959"/>
          </a:xfrm>
          <a:prstGeom prst="rect">
            <a:avLst/>
          </a:prstGeom>
        </p:spPr>
        <p:txBody>
          <a:bodyPr lIns="0" tIns="0" rIns="0" bIns="0" rtlCol="0" anchor="t">
            <a:spAutoFit/>
          </a:bodyPr>
          <a:lstStyle/>
          <a:p>
            <a:pPr algn="ctr">
              <a:lnSpc>
                <a:spcPts val="4203"/>
              </a:lnSpc>
            </a:pPr>
            <a:r>
              <a:rPr lang="en-US" sz="3002" spc="405">
                <a:solidFill>
                  <a:srgbClr val="FFFFFF"/>
                </a:solidFill>
                <a:latin typeface="Times New Roman"/>
              </a:rPr>
              <a:t>Activities</a:t>
            </a:r>
          </a:p>
        </p:txBody>
      </p:sp>
      <p:sp>
        <p:nvSpPr>
          <p:cNvPr id="18" name="TextBox 18"/>
          <p:cNvSpPr txBox="1"/>
          <p:nvPr/>
        </p:nvSpPr>
        <p:spPr>
          <a:xfrm>
            <a:off x="10462949" y="4042587"/>
            <a:ext cx="3794750" cy="4533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·The SUNO Observer</a:t>
            </a:r>
          </a:p>
        </p:txBody>
      </p:sp>
      <p:sp>
        <p:nvSpPr>
          <p:cNvPr id="19" name="TextBox 19"/>
          <p:cNvSpPr txBox="1"/>
          <p:nvPr/>
        </p:nvSpPr>
        <p:spPr>
          <a:xfrm>
            <a:off x="10462949" y="3064781"/>
            <a:ext cx="6925750" cy="8724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·College of Arts &amp; Sciences Dean Search Committee</a:t>
            </a:r>
          </a:p>
        </p:txBody>
      </p:sp>
      <p:sp>
        <p:nvSpPr>
          <p:cNvPr id="20" name="TextBox 20"/>
          <p:cNvSpPr txBox="1"/>
          <p:nvPr/>
        </p:nvSpPr>
        <p:spPr>
          <a:xfrm>
            <a:off x="10462949" y="4596207"/>
            <a:ext cx="4490527" cy="4533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·National Honor Society </a:t>
            </a:r>
          </a:p>
        </p:txBody>
      </p:sp>
      <p:sp>
        <p:nvSpPr>
          <p:cNvPr id="21" name="TextBox 21"/>
          <p:cNvSpPr txBox="1"/>
          <p:nvPr/>
        </p:nvSpPr>
        <p:spPr>
          <a:xfrm>
            <a:off x="10462949" y="5192946"/>
            <a:ext cx="7127114" cy="8724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·English Department Faculty Search Committee</a:t>
            </a:r>
          </a:p>
        </p:txBody>
      </p:sp>
      <p:sp>
        <p:nvSpPr>
          <p:cNvPr id="22" name="TextBox 22"/>
          <p:cNvSpPr txBox="1"/>
          <p:nvPr/>
        </p:nvSpPr>
        <p:spPr>
          <a:xfrm>
            <a:off x="10462949" y="6254105"/>
            <a:ext cx="7127114" cy="4533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·Mcdonogh 35 Senior High School Choir</a:t>
            </a:r>
          </a:p>
        </p:txBody>
      </p:sp>
      <p:sp>
        <p:nvSpPr>
          <p:cNvPr id="23" name="TextBox 23"/>
          <p:cNvSpPr txBox="1"/>
          <p:nvPr/>
        </p:nvSpPr>
        <p:spPr>
          <a:xfrm>
            <a:off x="10462949" y="6812203"/>
            <a:ext cx="7825051" cy="4533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·Mcdonogh 35 Senior High School Band</a:t>
            </a:r>
          </a:p>
        </p:txBody>
      </p:sp>
      <p:sp>
        <p:nvSpPr>
          <p:cNvPr id="24" name="TextBox 24"/>
          <p:cNvSpPr txBox="1"/>
          <p:nvPr/>
        </p:nvSpPr>
        <p:spPr>
          <a:xfrm>
            <a:off x="10462949" y="7524923"/>
            <a:ext cx="7127114" cy="872423"/>
          </a:xfrm>
          <a:prstGeom prst="rect">
            <a:avLst/>
          </a:prstGeom>
        </p:spPr>
        <p:txBody>
          <a:bodyPr lIns="0" tIns="0" rIns="0" bIns="0" rtlCol="0" anchor="t">
            <a:spAutoFit/>
          </a:bodyPr>
          <a:lstStyle/>
          <a:p>
            <a:pPr>
              <a:lnSpc>
                <a:spcPts val="3363"/>
              </a:lnSpc>
            </a:pPr>
            <a:r>
              <a:rPr lang="en-US" sz="2402" spc="324">
                <a:solidFill>
                  <a:srgbClr val="FFFFFF"/>
                </a:solidFill>
                <a:latin typeface="Times New Roman"/>
              </a:rPr>
              <a:t>·Mcdonogh 35 Student Government Association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9432693"/>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9143985" y="-630424"/>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9143985" y="9432693"/>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10800000" flipH="1">
            <a:off x="0" y="-630424"/>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36467" y="2171637"/>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362147" y="994104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6" tooltip="https://www.suno.edu/page/writing-center"/>
              </a:rPr>
              <a:t>SOUTHERN UNIVERSITY AT NEW ORLEANS WRITING CENTER</a:t>
            </a:r>
          </a:p>
        </p:txBody>
      </p:sp>
      <p:sp>
        <p:nvSpPr>
          <p:cNvPr id="8" name="TextBox 8"/>
          <p:cNvSpPr txBox="1"/>
          <p:nvPr/>
        </p:nvSpPr>
        <p:spPr>
          <a:xfrm>
            <a:off x="698206" y="876300"/>
            <a:ext cx="6391721" cy="1295337"/>
          </a:xfrm>
          <a:prstGeom prst="rect">
            <a:avLst/>
          </a:prstGeom>
        </p:spPr>
        <p:txBody>
          <a:bodyPr lIns="0" tIns="0" rIns="0" bIns="0" rtlCol="0" anchor="t">
            <a:spAutoFit/>
          </a:bodyPr>
          <a:lstStyle/>
          <a:p>
            <a:pPr algn="ctr">
              <a:lnSpc>
                <a:spcPts val="10503"/>
              </a:lnSpc>
              <a:spcBef>
                <a:spcPct val="0"/>
              </a:spcBef>
            </a:pPr>
            <a:r>
              <a:rPr lang="en-US" sz="7502" spc="1012">
                <a:solidFill>
                  <a:srgbClr val="FFA600"/>
                </a:solidFill>
                <a:latin typeface="Antonio"/>
              </a:rPr>
              <a:t>ACHIEVEMENTS</a:t>
            </a:r>
          </a:p>
        </p:txBody>
      </p:sp>
      <p:sp>
        <p:nvSpPr>
          <p:cNvPr id="9" name="TextBox 9"/>
          <p:cNvSpPr txBox="1"/>
          <p:nvPr/>
        </p:nvSpPr>
        <p:spPr>
          <a:xfrm>
            <a:off x="118241" y="2424708"/>
            <a:ext cx="8907519" cy="91750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The achievements section of your resume can include the following:</a:t>
            </a:r>
          </a:p>
        </p:txBody>
      </p:sp>
      <p:sp>
        <p:nvSpPr>
          <p:cNvPr id="10" name="Freeform 10"/>
          <p:cNvSpPr/>
          <p:nvPr/>
        </p:nvSpPr>
        <p:spPr>
          <a:xfrm rot="-5400000">
            <a:off x="5732897" y="5359070"/>
            <a:ext cx="7315200" cy="118872"/>
          </a:xfrm>
          <a:custGeom>
            <a:avLst/>
            <a:gdLst/>
            <a:ahLst/>
            <a:cxnLst/>
            <a:rect l="l" t="t" r="r" b="b"/>
            <a:pathLst>
              <a:path w="7315200" h="118872">
                <a:moveTo>
                  <a:pt x="0" y="0"/>
                </a:moveTo>
                <a:lnTo>
                  <a:pt x="7315200" y="0"/>
                </a:lnTo>
                <a:lnTo>
                  <a:pt x="7315200" y="118872"/>
                </a:lnTo>
                <a:lnTo>
                  <a:pt x="0" y="1188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354652" y="3475566"/>
            <a:ext cx="2217348"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Awards</a:t>
            </a:r>
          </a:p>
        </p:txBody>
      </p:sp>
      <p:sp>
        <p:nvSpPr>
          <p:cNvPr id="12" name="TextBox 12"/>
          <p:cNvSpPr txBox="1"/>
          <p:nvPr/>
        </p:nvSpPr>
        <p:spPr>
          <a:xfrm>
            <a:off x="2354652" y="4088274"/>
            <a:ext cx="2725801"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Honor Roll</a:t>
            </a:r>
          </a:p>
        </p:txBody>
      </p:sp>
      <p:sp>
        <p:nvSpPr>
          <p:cNvPr id="13" name="TextBox 13"/>
          <p:cNvSpPr txBox="1"/>
          <p:nvPr/>
        </p:nvSpPr>
        <p:spPr>
          <a:xfrm>
            <a:off x="2354652" y="4700982"/>
            <a:ext cx="2725801"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Class Rank</a:t>
            </a:r>
          </a:p>
        </p:txBody>
      </p:sp>
      <p:sp>
        <p:nvSpPr>
          <p:cNvPr id="14" name="TextBox 14"/>
          <p:cNvSpPr txBox="1"/>
          <p:nvPr/>
        </p:nvSpPr>
        <p:spPr>
          <a:xfrm>
            <a:off x="2354652" y="5313690"/>
            <a:ext cx="2939887" cy="4793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Scholarships </a:t>
            </a:r>
          </a:p>
        </p:txBody>
      </p:sp>
      <p:sp>
        <p:nvSpPr>
          <p:cNvPr id="15" name="TextBox 15"/>
          <p:cNvSpPr txBox="1"/>
          <p:nvPr/>
        </p:nvSpPr>
        <p:spPr>
          <a:xfrm>
            <a:off x="118241" y="5926399"/>
            <a:ext cx="8907519" cy="3108258"/>
          </a:xfrm>
          <a:prstGeom prst="rect">
            <a:avLst/>
          </a:prstGeom>
        </p:spPr>
        <p:txBody>
          <a:bodyPr lIns="0" tIns="0" rIns="0" bIns="0" rtlCol="0" anchor="t">
            <a:spAutoFit/>
          </a:bodyPr>
          <a:lstStyle/>
          <a:p>
            <a:pPr marL="540318" lvl="1" indent="-270159">
              <a:lnSpc>
                <a:spcPts val="3503"/>
              </a:lnSpc>
              <a:buFont typeface="Arial"/>
              <a:buChar char="•"/>
            </a:pPr>
            <a:r>
              <a:rPr lang="en-US" sz="2502" spc="337">
                <a:solidFill>
                  <a:srgbClr val="FFFFFF"/>
                </a:solidFill>
                <a:latin typeface="Times New Roman"/>
              </a:rPr>
              <a:t>In this section, you can display your most recent accomplishments, a great way to brag and sell yourself. Many organizations love candidates who are skillful and have communal involvement and leadership capabilities. Your awards show the fruits of your labor, so go ahead and shine!</a:t>
            </a:r>
          </a:p>
        </p:txBody>
      </p:sp>
      <p:sp>
        <p:nvSpPr>
          <p:cNvPr id="16" name="TextBox 16"/>
          <p:cNvSpPr txBox="1"/>
          <p:nvPr/>
        </p:nvSpPr>
        <p:spPr>
          <a:xfrm>
            <a:off x="10362267" y="1563801"/>
            <a:ext cx="7328479" cy="554923"/>
          </a:xfrm>
          <a:prstGeom prst="rect">
            <a:avLst/>
          </a:prstGeom>
        </p:spPr>
        <p:txBody>
          <a:bodyPr lIns="0" tIns="0" rIns="0" bIns="0" rtlCol="0" anchor="t">
            <a:spAutoFit/>
          </a:bodyPr>
          <a:lstStyle/>
          <a:p>
            <a:pPr algn="ctr">
              <a:lnSpc>
                <a:spcPts val="4063"/>
              </a:lnSpc>
            </a:pPr>
            <a:r>
              <a:rPr lang="en-US" sz="2902" spc="391">
                <a:solidFill>
                  <a:srgbClr val="FFFFFF"/>
                </a:solidFill>
                <a:latin typeface="Times New Roman Bold"/>
              </a:rPr>
              <a:t>See Example Below:</a:t>
            </a:r>
          </a:p>
        </p:txBody>
      </p:sp>
      <p:sp>
        <p:nvSpPr>
          <p:cNvPr id="17" name="TextBox 17"/>
          <p:cNvSpPr txBox="1"/>
          <p:nvPr/>
        </p:nvSpPr>
        <p:spPr>
          <a:xfrm>
            <a:off x="12206630" y="2405658"/>
            <a:ext cx="3639752" cy="580959"/>
          </a:xfrm>
          <a:prstGeom prst="rect">
            <a:avLst/>
          </a:prstGeom>
        </p:spPr>
        <p:txBody>
          <a:bodyPr lIns="0" tIns="0" rIns="0" bIns="0" rtlCol="0" anchor="t">
            <a:spAutoFit/>
          </a:bodyPr>
          <a:lstStyle/>
          <a:p>
            <a:pPr algn="ctr">
              <a:lnSpc>
                <a:spcPts val="4203"/>
              </a:lnSpc>
            </a:pPr>
            <a:r>
              <a:rPr lang="en-US" sz="3002" spc="405">
                <a:solidFill>
                  <a:srgbClr val="FFFFFF"/>
                </a:solidFill>
                <a:latin typeface="Times New Roman"/>
              </a:rPr>
              <a:t>Achievements</a:t>
            </a:r>
          </a:p>
        </p:txBody>
      </p:sp>
      <p:sp>
        <p:nvSpPr>
          <p:cNvPr id="18" name="TextBox 18"/>
          <p:cNvSpPr txBox="1"/>
          <p:nvPr/>
        </p:nvSpPr>
        <p:spPr>
          <a:xfrm>
            <a:off x="10563631" y="3291416"/>
            <a:ext cx="6925750"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·Outstanding Community Service</a:t>
            </a:r>
          </a:p>
        </p:txBody>
      </p:sp>
      <p:sp>
        <p:nvSpPr>
          <p:cNvPr id="19" name="TextBox 19"/>
          <p:cNvSpPr txBox="1"/>
          <p:nvPr/>
        </p:nvSpPr>
        <p:spPr>
          <a:xfrm>
            <a:off x="10563631" y="4108594"/>
            <a:ext cx="7127114"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·Highest GPA of English Department</a:t>
            </a:r>
          </a:p>
        </p:txBody>
      </p:sp>
      <p:sp>
        <p:nvSpPr>
          <p:cNvPr id="20" name="TextBox 20"/>
          <p:cNvSpPr txBox="1"/>
          <p:nvPr/>
        </p:nvSpPr>
        <p:spPr>
          <a:xfrm>
            <a:off x="10563631" y="4925773"/>
            <a:ext cx="6925750"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·Magna Cum Laude Graduate</a:t>
            </a:r>
          </a:p>
        </p:txBody>
      </p:sp>
      <p:sp>
        <p:nvSpPr>
          <p:cNvPr id="21" name="TextBox 21"/>
          <p:cNvSpPr txBox="1"/>
          <p:nvPr/>
        </p:nvSpPr>
        <p:spPr>
          <a:xfrm>
            <a:off x="10563631" y="5688274"/>
            <a:ext cx="6925750"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·Dean’s List Recipient 2022-2023</a:t>
            </a:r>
          </a:p>
        </p:txBody>
      </p:sp>
      <p:sp>
        <p:nvSpPr>
          <p:cNvPr id="22" name="TextBox 22"/>
          <p:cNvSpPr txBox="1"/>
          <p:nvPr/>
        </p:nvSpPr>
        <p:spPr>
          <a:xfrm>
            <a:off x="10563631" y="6505452"/>
            <a:ext cx="6925750" cy="512378"/>
          </a:xfrm>
          <a:prstGeom prst="rect">
            <a:avLst/>
          </a:prstGeom>
        </p:spPr>
        <p:txBody>
          <a:bodyPr lIns="0" tIns="0" rIns="0" bIns="0" rtlCol="0" anchor="t">
            <a:spAutoFit/>
          </a:bodyPr>
          <a:lstStyle/>
          <a:p>
            <a:pPr>
              <a:lnSpc>
                <a:spcPts val="3783"/>
              </a:lnSpc>
            </a:pPr>
            <a:r>
              <a:rPr lang="en-US" sz="2702" spc="364">
                <a:solidFill>
                  <a:srgbClr val="FFFFFF"/>
                </a:solidFill>
                <a:latin typeface="Times New Roman"/>
              </a:rPr>
              <a:t>·Honor Roll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0C19"/>
        </a:solidFill>
        <a:effectLst/>
      </p:bgPr>
    </p:bg>
    <p:spTree>
      <p:nvGrpSpPr>
        <p:cNvPr id="1" name=""/>
        <p:cNvGrpSpPr/>
        <p:nvPr/>
      </p:nvGrpSpPr>
      <p:grpSpPr>
        <a:xfrm>
          <a:off x="0" y="0"/>
          <a:ext cx="0" cy="0"/>
          <a:chOff x="0" y="0"/>
          <a:chExt cx="0" cy="0"/>
        </a:xfrm>
      </p:grpSpPr>
      <p:sp>
        <p:nvSpPr>
          <p:cNvPr id="2" name="Freeform 2"/>
          <p:cNvSpPr/>
          <p:nvPr/>
        </p:nvSpPr>
        <p:spPr>
          <a:xfrm>
            <a:off x="0" y="8961120"/>
            <a:ext cx="9144000" cy="1325880"/>
          </a:xfrm>
          <a:custGeom>
            <a:avLst/>
            <a:gdLst/>
            <a:ahLst/>
            <a:cxnLst/>
            <a:rect l="l" t="t" r="r" b="b"/>
            <a:pathLst>
              <a:path w="9144000" h="1325880">
                <a:moveTo>
                  <a:pt x="0" y="0"/>
                </a:moveTo>
                <a:lnTo>
                  <a:pt x="9144000" y="0"/>
                </a:lnTo>
                <a:lnTo>
                  <a:pt x="9144000" y="1325880"/>
                </a:lnTo>
                <a:lnTo>
                  <a:pt x="0" y="13258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9143985" y="8961120"/>
            <a:ext cx="9144000" cy="1325880"/>
          </a:xfrm>
          <a:custGeom>
            <a:avLst/>
            <a:gdLst/>
            <a:ahLst/>
            <a:cxnLst/>
            <a:rect l="l" t="t" r="r" b="b"/>
            <a:pathLst>
              <a:path w="9144000" h="1325880">
                <a:moveTo>
                  <a:pt x="9144000" y="0"/>
                </a:moveTo>
                <a:lnTo>
                  <a:pt x="0" y="0"/>
                </a:lnTo>
                <a:lnTo>
                  <a:pt x="0" y="1325880"/>
                </a:lnTo>
                <a:lnTo>
                  <a:pt x="9144000" y="1325880"/>
                </a:lnTo>
                <a:lnTo>
                  <a:pt x="91440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1481012" y="1617936"/>
            <a:ext cx="4889653" cy="6388224"/>
          </a:xfrm>
          <a:custGeom>
            <a:avLst/>
            <a:gdLst/>
            <a:ahLst/>
            <a:cxnLst/>
            <a:rect l="l" t="t" r="r" b="b"/>
            <a:pathLst>
              <a:path w="4889653" h="6388224">
                <a:moveTo>
                  <a:pt x="0" y="0"/>
                </a:moveTo>
                <a:lnTo>
                  <a:pt x="4889653" y="0"/>
                </a:lnTo>
                <a:lnTo>
                  <a:pt x="4889653" y="6388225"/>
                </a:lnTo>
                <a:lnTo>
                  <a:pt x="0" y="6388225"/>
                </a:lnTo>
                <a:lnTo>
                  <a:pt x="0" y="0"/>
                </a:lnTo>
                <a:close/>
              </a:path>
            </a:pathLst>
          </a:custGeom>
          <a:blipFill>
            <a:blip r:embed="rId4">
              <a:alphaModFix amt="51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7060956" y="1144484"/>
            <a:ext cx="4857987" cy="6346853"/>
          </a:xfrm>
          <a:custGeom>
            <a:avLst/>
            <a:gdLst/>
            <a:ahLst/>
            <a:cxnLst/>
            <a:rect l="l" t="t" r="r" b="b"/>
            <a:pathLst>
              <a:path w="4857987" h="6346853">
                <a:moveTo>
                  <a:pt x="0" y="0"/>
                </a:moveTo>
                <a:lnTo>
                  <a:pt x="4857987" y="0"/>
                </a:lnTo>
                <a:lnTo>
                  <a:pt x="4857987" y="6346853"/>
                </a:lnTo>
                <a:lnTo>
                  <a:pt x="0" y="6346853"/>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V="1">
            <a:off x="0" y="0"/>
            <a:ext cx="9144000" cy="1325880"/>
          </a:xfrm>
          <a:custGeom>
            <a:avLst/>
            <a:gdLst/>
            <a:ahLst/>
            <a:cxnLst/>
            <a:rect l="l" t="t" r="r" b="b"/>
            <a:pathLst>
              <a:path w="9144000" h="1325880">
                <a:moveTo>
                  <a:pt x="0" y="1325880"/>
                </a:moveTo>
                <a:lnTo>
                  <a:pt x="9144000" y="1325880"/>
                </a:lnTo>
                <a:lnTo>
                  <a:pt x="9144000" y="0"/>
                </a:lnTo>
                <a:lnTo>
                  <a:pt x="0" y="0"/>
                </a:lnTo>
                <a:lnTo>
                  <a:pt x="0" y="132588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flipH="1" flipV="1">
            <a:off x="9143985" y="0"/>
            <a:ext cx="9144000" cy="1325880"/>
          </a:xfrm>
          <a:custGeom>
            <a:avLst/>
            <a:gdLst/>
            <a:ahLst/>
            <a:cxnLst/>
            <a:rect l="l" t="t" r="r" b="b"/>
            <a:pathLst>
              <a:path w="9144000" h="1325880">
                <a:moveTo>
                  <a:pt x="9144000" y="1325880"/>
                </a:moveTo>
                <a:lnTo>
                  <a:pt x="0" y="1325880"/>
                </a:lnTo>
                <a:lnTo>
                  <a:pt x="0" y="0"/>
                </a:lnTo>
                <a:lnTo>
                  <a:pt x="9144000" y="0"/>
                </a:lnTo>
                <a:lnTo>
                  <a:pt x="9144000" y="132588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a:hlinkClick r:id="rId10" tooltip="tel:(504)286-5118"/>
          </p:cNvPr>
          <p:cNvSpPr/>
          <p:nvPr/>
        </p:nvSpPr>
        <p:spPr>
          <a:xfrm>
            <a:off x="7923756" y="7758037"/>
            <a:ext cx="577794" cy="577794"/>
          </a:xfrm>
          <a:custGeom>
            <a:avLst/>
            <a:gdLst/>
            <a:ahLst/>
            <a:cxnLst/>
            <a:rect l="l" t="t" r="r" b="b"/>
            <a:pathLst>
              <a:path w="577794" h="577794">
                <a:moveTo>
                  <a:pt x="0" y="0"/>
                </a:moveTo>
                <a:lnTo>
                  <a:pt x="577794" y="0"/>
                </a:lnTo>
                <a:lnTo>
                  <a:pt x="577794" y="577794"/>
                </a:lnTo>
                <a:lnTo>
                  <a:pt x="0" y="5777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a:hlinkClick r:id="rId13" tooltip="https://www.suno.edu/page/writing-center"/>
          </p:cNvPr>
          <p:cNvSpPr/>
          <p:nvPr/>
        </p:nvSpPr>
        <p:spPr>
          <a:xfrm>
            <a:off x="9000260" y="7758037"/>
            <a:ext cx="577794" cy="577794"/>
          </a:xfrm>
          <a:custGeom>
            <a:avLst/>
            <a:gdLst/>
            <a:ahLst/>
            <a:cxnLst/>
            <a:rect l="l" t="t" r="r" b="b"/>
            <a:pathLst>
              <a:path w="577794" h="577794">
                <a:moveTo>
                  <a:pt x="0" y="0"/>
                </a:moveTo>
                <a:lnTo>
                  <a:pt x="577793" y="0"/>
                </a:lnTo>
                <a:lnTo>
                  <a:pt x="577793" y="577794"/>
                </a:lnTo>
                <a:lnTo>
                  <a:pt x="0" y="5777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a:hlinkClick r:id="rId16" tooltip="mailto:writingcenter@suno.edu"/>
          </p:cNvPr>
          <p:cNvSpPr/>
          <p:nvPr/>
        </p:nvSpPr>
        <p:spPr>
          <a:xfrm>
            <a:off x="10073353" y="7758037"/>
            <a:ext cx="577794" cy="577794"/>
          </a:xfrm>
          <a:custGeom>
            <a:avLst/>
            <a:gdLst/>
            <a:ahLst/>
            <a:cxnLst/>
            <a:rect l="l" t="t" r="r" b="b"/>
            <a:pathLst>
              <a:path w="577794" h="577794">
                <a:moveTo>
                  <a:pt x="0" y="0"/>
                </a:moveTo>
                <a:lnTo>
                  <a:pt x="577794" y="0"/>
                </a:lnTo>
                <a:lnTo>
                  <a:pt x="577794" y="577794"/>
                </a:lnTo>
                <a:lnTo>
                  <a:pt x="0" y="57779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1" name="Freeform 11"/>
          <p:cNvSpPr/>
          <p:nvPr/>
        </p:nvSpPr>
        <p:spPr>
          <a:xfrm>
            <a:off x="2569704" y="1638622"/>
            <a:ext cx="4855342" cy="6346853"/>
          </a:xfrm>
          <a:custGeom>
            <a:avLst/>
            <a:gdLst/>
            <a:ahLst/>
            <a:cxnLst/>
            <a:rect l="l" t="t" r="r" b="b"/>
            <a:pathLst>
              <a:path w="4855342" h="6346853">
                <a:moveTo>
                  <a:pt x="0" y="0"/>
                </a:moveTo>
                <a:lnTo>
                  <a:pt x="4855343" y="0"/>
                </a:lnTo>
                <a:lnTo>
                  <a:pt x="4855343" y="6346853"/>
                </a:lnTo>
                <a:lnTo>
                  <a:pt x="0" y="6346853"/>
                </a:lnTo>
                <a:lnTo>
                  <a:pt x="0" y="0"/>
                </a:lnTo>
                <a:close/>
              </a:path>
            </a:pathLst>
          </a:custGeom>
          <a:blipFill>
            <a:blip r:embed="rId19">
              <a:alphaModFix amt="50000"/>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2" name="TextBox 12"/>
          <p:cNvSpPr txBox="1"/>
          <p:nvPr/>
        </p:nvSpPr>
        <p:spPr>
          <a:xfrm>
            <a:off x="3496361" y="2901264"/>
            <a:ext cx="11295248" cy="3144153"/>
          </a:xfrm>
          <a:prstGeom prst="rect">
            <a:avLst/>
          </a:prstGeom>
        </p:spPr>
        <p:txBody>
          <a:bodyPr lIns="0" tIns="0" rIns="0" bIns="0" rtlCol="0" anchor="t">
            <a:spAutoFit/>
          </a:bodyPr>
          <a:lstStyle/>
          <a:p>
            <a:pPr algn="ctr">
              <a:lnSpc>
                <a:spcPts val="25675"/>
              </a:lnSpc>
            </a:pPr>
            <a:r>
              <a:rPr lang="en-US" sz="18339">
                <a:solidFill>
                  <a:srgbClr val="FFA600"/>
                </a:solidFill>
                <a:latin typeface="Antonio Ultra-Bold"/>
              </a:rPr>
              <a:t>THANK YOU!</a:t>
            </a:r>
          </a:p>
        </p:txBody>
      </p:sp>
      <p:sp>
        <p:nvSpPr>
          <p:cNvPr id="13" name="TextBox 13"/>
          <p:cNvSpPr txBox="1"/>
          <p:nvPr/>
        </p:nvSpPr>
        <p:spPr>
          <a:xfrm>
            <a:off x="3496396" y="5997718"/>
            <a:ext cx="11295214" cy="470849"/>
          </a:xfrm>
          <a:prstGeom prst="rect">
            <a:avLst/>
          </a:prstGeom>
        </p:spPr>
        <p:txBody>
          <a:bodyPr lIns="0" tIns="0" rIns="0" bIns="0" rtlCol="0" anchor="t">
            <a:spAutoFit/>
          </a:bodyPr>
          <a:lstStyle/>
          <a:p>
            <a:pPr algn="ctr">
              <a:lnSpc>
                <a:spcPts val="3972"/>
              </a:lnSpc>
            </a:pPr>
            <a:r>
              <a:rPr lang="en-US" sz="2837" spc="383">
                <a:solidFill>
                  <a:srgbClr val="FFFFFF"/>
                </a:solidFill>
                <a:latin typeface="Open Sans"/>
              </a:rPr>
              <a:t>ON BEHALF OF THE SUNO WRITING CENTER</a:t>
            </a:r>
          </a:p>
        </p:txBody>
      </p:sp>
      <p:sp>
        <p:nvSpPr>
          <p:cNvPr id="14" name="TextBox 14"/>
          <p:cNvSpPr txBox="1"/>
          <p:nvPr/>
        </p:nvSpPr>
        <p:spPr>
          <a:xfrm>
            <a:off x="3496396" y="6698230"/>
            <a:ext cx="11295214" cy="339725"/>
          </a:xfrm>
          <a:prstGeom prst="rect">
            <a:avLst/>
          </a:prstGeom>
        </p:spPr>
        <p:txBody>
          <a:bodyPr lIns="0" tIns="0" rIns="0" bIns="0" rtlCol="0" anchor="t">
            <a:spAutoFit/>
          </a:bodyPr>
          <a:lstStyle/>
          <a:p>
            <a:pPr algn="ctr">
              <a:lnSpc>
                <a:spcPts val="2799"/>
              </a:lnSpc>
            </a:pPr>
            <a:r>
              <a:rPr lang="en-US" sz="1999" spc="269">
                <a:solidFill>
                  <a:srgbClr val="FFA600"/>
                </a:solidFill>
                <a:latin typeface="Open Sans Bold"/>
              </a:rPr>
              <a:t>PRESENTATION BY JASMINE BOSKENT &amp; JALISA PETERS</a:t>
            </a:r>
          </a:p>
        </p:txBody>
      </p:sp>
      <p:sp>
        <p:nvSpPr>
          <p:cNvPr id="15" name="TextBox 15"/>
          <p:cNvSpPr txBox="1"/>
          <p:nvPr/>
        </p:nvSpPr>
        <p:spPr>
          <a:xfrm>
            <a:off x="4362164" y="382337"/>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13" tooltip="https://www.suno.edu/page/writing-center"/>
              </a:rPr>
              <a:t>SOUTHERN UNIVERSITY AT NEW ORLEANS WRITING CENTER</a:t>
            </a:r>
          </a:p>
        </p:txBody>
      </p:sp>
      <p:sp>
        <p:nvSpPr>
          <p:cNvPr id="16" name="TextBox 16"/>
          <p:cNvSpPr txBox="1"/>
          <p:nvPr/>
        </p:nvSpPr>
        <p:spPr>
          <a:xfrm>
            <a:off x="4362147" y="9595485"/>
            <a:ext cx="9563677" cy="280603"/>
          </a:xfrm>
          <a:prstGeom prst="rect">
            <a:avLst/>
          </a:prstGeom>
        </p:spPr>
        <p:txBody>
          <a:bodyPr lIns="0" tIns="0" rIns="0" bIns="0" rtlCol="0" anchor="t">
            <a:spAutoFit/>
          </a:bodyPr>
          <a:lstStyle/>
          <a:p>
            <a:pPr algn="ctr">
              <a:lnSpc>
                <a:spcPts val="2383"/>
              </a:lnSpc>
            </a:pPr>
            <a:r>
              <a:rPr lang="en-US" sz="1702" u="sng" spc="229">
                <a:solidFill>
                  <a:srgbClr val="FFA600"/>
                </a:solidFill>
                <a:latin typeface="Open Sans"/>
                <a:hlinkClick r:id="rId13" tooltip="https://www.suno.edu/page/writing-center"/>
              </a:rPr>
              <a:t>SOUTHERN UNIVERSITY AT NEW ORLEANS WRITING CENTER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DC60B5940094DAA455E280C114A92" ma:contentTypeVersion="11" ma:contentTypeDescription="Create a new document." ma:contentTypeScope="" ma:versionID="556d483bf6d28ed7d324d65d016c9908">
  <xsd:schema xmlns:xsd="http://www.w3.org/2001/XMLSchema" xmlns:xs="http://www.w3.org/2001/XMLSchema" xmlns:p="http://schemas.microsoft.com/office/2006/metadata/properties" xmlns:ns3="1aadd218-129e-4080-b4ce-47c2a0c48ffa" xmlns:ns4="7706ec7f-b1d8-42f4-baa9-85618c2ba267" targetNamespace="http://schemas.microsoft.com/office/2006/metadata/properties" ma:root="true" ma:fieldsID="3ddf2992f6b7c432fd142ad7013337aa" ns3:_="" ns4:_="">
    <xsd:import namespace="1aadd218-129e-4080-b4ce-47c2a0c48ffa"/>
    <xsd:import namespace="7706ec7f-b1d8-42f4-baa9-85618c2ba26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DateTake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dd218-129e-4080-b4ce-47c2a0c48ff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06ec7f-b1d8-42f4-baa9-85618c2ba2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706ec7f-b1d8-42f4-baa9-85618c2ba2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E2F610-CF9F-4693-95B2-F2B071F3C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dd218-129e-4080-b4ce-47c2a0c48ffa"/>
    <ds:schemaRef ds:uri="7706ec7f-b1d8-42f4-baa9-85618c2ba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FE608B-109B-42A4-8F0D-97EDF4042FEE}">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 ds:uri="1aadd218-129e-4080-b4ce-47c2a0c48ffa"/>
    <ds:schemaRef ds:uri="7706ec7f-b1d8-42f4-baa9-85618c2ba267"/>
    <ds:schemaRef ds:uri="http://www.w3.org/XML/1998/namespace"/>
  </ds:schemaRefs>
</ds:datastoreItem>
</file>

<file path=customXml/itemProps3.xml><?xml version="1.0" encoding="utf-8"?>
<ds:datastoreItem xmlns:ds="http://schemas.openxmlformats.org/officeDocument/2006/customXml" ds:itemID="{8C8AF156-3241-4D5A-9753-E8FE0B6E5B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93</TotalTime>
  <Words>1051</Words>
  <Application>Microsoft Office PowerPoint</Application>
  <PresentationFormat>Custom</PresentationFormat>
  <Paragraphs>122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Antonio Ultra-Bold</vt:lpstr>
      <vt:lpstr>Times New Roman</vt:lpstr>
      <vt:lpstr>Open Sans Bold</vt:lpstr>
      <vt:lpstr>Antonio</vt:lpstr>
      <vt:lpstr>Open Sans</vt:lpstr>
      <vt:lpstr>Calibri</vt:lpstr>
      <vt:lpstr>Arial</vt:lpstr>
      <vt:lpstr>Times New Roman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Section Resume: Professional Workshop Series</dc:title>
  <dc:creator>jasmine sulliven</dc:creator>
  <cp:lastModifiedBy>SUNO</cp:lastModifiedBy>
  <cp:revision>5</cp:revision>
  <dcterms:created xsi:type="dcterms:W3CDTF">2006-08-16T00:00:00Z</dcterms:created>
  <dcterms:modified xsi:type="dcterms:W3CDTF">2024-04-15T17:23:01Z</dcterms:modified>
  <dc:identifier>DAF-jwY0k18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0x010100CCEDC60B5940094DAA455E280C114A92</vt:lpwstr>
  </property>
</Properties>
</file>